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3" r:id="rId4"/>
    <p:sldId id="273" r:id="rId5"/>
    <p:sldId id="274" r:id="rId6"/>
    <p:sldId id="286" r:id="rId7"/>
    <p:sldId id="275" r:id="rId8"/>
    <p:sldId id="277" r:id="rId9"/>
    <p:sldId id="268" r:id="rId10"/>
    <p:sldId id="278" r:id="rId11"/>
    <p:sldId id="257" r:id="rId12"/>
    <p:sldId id="284" r:id="rId13"/>
    <p:sldId id="287" r:id="rId14"/>
    <p:sldId id="288" r:id="rId15"/>
    <p:sldId id="261" r:id="rId16"/>
    <p:sldId id="291" r:id="rId17"/>
    <p:sldId id="266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Автобус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Автобус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D2-499A-8662-CB20440D05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D2-499A-8662-CB20440D05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D2-499A-8662-CB20440D05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FD2-499A-8662-CB20440D05D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FD2-499A-8662-CB20440D05DD}"/>
              </c:ext>
            </c:extLst>
          </c:dPt>
          <c:dLbls>
            <c:dLbl>
              <c:idx val="0"/>
              <c:layout>
                <c:manualLayout>
                  <c:x val="-5.128205128205128E-2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D2-499A-8662-CB20440D05DD}"/>
                </c:ext>
              </c:extLst>
            </c:dLbl>
            <c:dLbl>
              <c:idx val="3"/>
              <c:layout>
                <c:manualLayout>
                  <c:x val="-5.982905982905988E-2"/>
                  <c:y val="-7.296606239276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D2-499A-8662-CB20440D05DD}"/>
                </c:ext>
              </c:extLst>
            </c:dLbl>
            <c:dLbl>
              <c:idx val="4"/>
              <c:layout>
                <c:manualLayout>
                  <c:x val="-5.223111552008202E-17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D2-499A-8662-CB20440D05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МК</c:v>
                </c:pt>
                <c:pt idx="1">
                  <c:v>СК</c:v>
                </c:pt>
                <c:pt idx="2">
                  <c:v>БК</c:v>
                </c:pt>
                <c:pt idx="3">
                  <c:v>ОБК</c:v>
                </c:pt>
                <c:pt idx="4">
                  <c:v>МТ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32969</c:v>
                </c:pt>
                <c:pt idx="1">
                  <c:v>8314</c:v>
                </c:pt>
                <c:pt idx="2">
                  <c:v>10901</c:v>
                </c:pt>
                <c:pt idx="3">
                  <c:v>156</c:v>
                </c:pt>
                <c:pt idx="4">
                  <c:v>2718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FD2-499A-8662-CB20440D05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Троллейбус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Троллейбус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B04-437D-9CAA-9ECCAE0E577B}"/>
              </c:ext>
            </c:extLst>
          </c:dPt>
          <c:dPt>
            <c:idx val="1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B04-437D-9CAA-9ECCAE0E577B}"/>
              </c:ext>
            </c:extLst>
          </c:dPt>
          <c:dLbls>
            <c:dLbl>
              <c:idx val="0"/>
              <c:layout>
                <c:manualLayout>
                  <c:x val="-2.564102564102564E-2"/>
                  <c:y val="-7.004741989705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04-437D-9CAA-9ECCAE0E577B}"/>
                </c:ext>
              </c:extLst>
            </c:dLbl>
            <c:dLbl>
              <c:idx val="1"/>
              <c:layout>
                <c:manualLayout>
                  <c:x val="2.8490028490028491E-3"/>
                  <c:y val="6.1291492409920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04-437D-9CAA-9ECCAE0E57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БК</c:v>
                </c:pt>
                <c:pt idx="1">
                  <c:v>ОБК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4201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04-437D-9CAA-9ECCAE0E57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Трамвай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Трамвай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9B-4499-8F5C-132F86CC2D34}"/>
              </c:ext>
            </c:extLst>
          </c:dPt>
          <c:dPt>
            <c:idx val="1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9B-4499-8F5C-132F86CC2D34}"/>
              </c:ext>
            </c:extLst>
          </c:dPt>
          <c:dLbls>
            <c:dLbl>
              <c:idx val="0"/>
              <c:layout>
                <c:manualLayout>
                  <c:x val="-5.128205128205128E-2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9B-4499-8F5C-132F86CC2D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БК</c:v>
                </c:pt>
                <c:pt idx="1">
                  <c:v>ОБК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3380</c:v>
                </c:pt>
                <c:pt idx="1">
                  <c:v>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9B-4499-8F5C-132F86CC2D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доля парка подвижного состава, возраст которого находится в пределах нормативного срока службы</a:t>
            </a:r>
          </a:p>
        </c:rich>
      </c:tx>
      <c:layout>
        <c:manualLayout>
          <c:xMode val="edge"/>
          <c:yMode val="edge"/>
          <c:x val="0.11648324350194286"/>
          <c:y val="0.13702239789196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3067658714650543"/>
                  <c:y val="-4.4069892767887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32-4430-9B45-72A78CEAB713}"/>
                </c:ext>
              </c:extLst>
            </c:dLbl>
            <c:dLbl>
              <c:idx val="1"/>
              <c:layout>
                <c:manualLayout>
                  <c:x val="-0.23151566256822817"/>
                  <c:y val="8.631332150674358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32-4430-9B45-72A78CEAB7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Троллейбусов</c:v>
                </c:pt>
                <c:pt idx="1">
                  <c:v>Трамваев</c:v>
                </c:pt>
              </c:strCache>
            </c:strRef>
          </c:cat>
          <c:val>
            <c:numRef>
              <c:f>Лист1!$B$3:$B$4</c:f>
              <c:numCache>
                <c:formatCode>0.00%</c:formatCode>
                <c:ptCount val="2"/>
                <c:pt idx="0">
                  <c:v>0.41099999999999998</c:v>
                </c:pt>
                <c:pt idx="1">
                  <c:v>0.34899999999999998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32-4430-9B45-72A78CEAB7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19214920"/>
        <c:axId val="419223448"/>
        <c:axId val="0"/>
      </c:bar3DChart>
      <c:catAx>
        <c:axId val="419214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9223448"/>
        <c:crosses val="autoZero"/>
        <c:auto val="1"/>
        <c:lblAlgn val="ctr"/>
        <c:lblOffset val="100"/>
        <c:noMultiLvlLbl val="0"/>
      </c:catAx>
      <c:valAx>
        <c:axId val="41922344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419214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возраст</a:t>
            </a:r>
            <a:r>
              <a:rPr lang="ru-RU" sz="12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подвижного состава, лет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2728791028577105"/>
          <c:y val="5.94479830148619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979921951538523E-2"/>
          <c:y val="0.17029740709162947"/>
          <c:w val="0.8698819212045068"/>
          <c:h val="0.734692144373673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5830541419921894E-3"/>
                  <c:y val="0.1602739380274106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C8-4BE3-BBB8-B5F3A1415B59}"/>
                </c:ext>
              </c:extLst>
            </c:dLbl>
            <c:dLbl>
              <c:idx val="1"/>
              <c:layout>
                <c:manualLayout>
                  <c:x val="1.5971756903320315E-2"/>
                  <c:y val="0.20958899588199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C8-4BE3-BBB8-B5F3A1415B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Троллейбусов</c:v>
                </c:pt>
                <c:pt idx="1">
                  <c:v>Трамваев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16.7</c:v>
                </c:pt>
                <c:pt idx="1">
                  <c:v>28.3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C8-4BE3-BBB8-B5F3A1415B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87266640"/>
        <c:axId val="387285008"/>
        <c:axId val="0"/>
      </c:bar3DChart>
      <c:catAx>
        <c:axId val="38726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7285008"/>
        <c:crosses val="autoZero"/>
        <c:auto val="1"/>
        <c:lblAlgn val="ctr"/>
        <c:lblOffset val="100"/>
        <c:noMultiLvlLbl val="0"/>
      </c:catAx>
      <c:valAx>
        <c:axId val="387285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7266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доля </a:t>
            </a:r>
            <a:r>
              <a:rPr lang="ru-RU" sz="1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трамвайной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инфраструктуры, требующая капитального ремонта</a:t>
            </a:r>
          </a:p>
        </c:rich>
      </c:tx>
      <c:layout>
        <c:manualLayout>
          <c:xMode val="edge"/>
          <c:yMode val="edge"/>
          <c:x val="0.16346314797293487"/>
          <c:y val="3.00470224071134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Пути</c:v>
                </c:pt>
                <c:pt idx="1">
                  <c:v>Контактная сеть</c:v>
                </c:pt>
                <c:pt idx="2">
                  <c:v>Опоры контактной сети</c:v>
                </c:pt>
                <c:pt idx="3">
                  <c:v>Подстанции</c:v>
                </c:pt>
                <c:pt idx="4">
                  <c:v>Кабельные сети (фидеры)</c:v>
                </c:pt>
                <c:pt idx="5">
                  <c:v>Посадочные площадки</c:v>
                </c:pt>
                <c:pt idx="6">
                  <c:v>Депо</c:v>
                </c:pt>
              </c:strCache>
            </c:strRef>
          </c:cat>
          <c:val>
            <c:numRef>
              <c:f>Лист1!$B$2:$B$8</c:f>
              <c:numCache>
                <c:formatCode>0.00%</c:formatCode>
                <c:ptCount val="7"/>
                <c:pt idx="0">
                  <c:v>0.35499999999999998</c:v>
                </c:pt>
                <c:pt idx="1">
                  <c:v>0.70399999999999996</c:v>
                </c:pt>
                <c:pt idx="2">
                  <c:v>0.18099999999999999</c:v>
                </c:pt>
                <c:pt idx="3">
                  <c:v>0.57699999999999996</c:v>
                </c:pt>
                <c:pt idx="4">
                  <c:v>0.374</c:v>
                </c:pt>
                <c:pt idx="5">
                  <c:v>0.14499999999999999</c:v>
                </c:pt>
                <c:pt idx="6">
                  <c:v>0.59299999999999997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8A-403B-801A-FCEDAEE573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6194720"/>
        <c:axId val="446191440"/>
      </c:barChart>
      <c:catAx>
        <c:axId val="44619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46191440"/>
        <c:crosses val="autoZero"/>
        <c:auto val="1"/>
        <c:lblAlgn val="ctr"/>
        <c:lblOffset val="100"/>
        <c:noMultiLvlLbl val="0"/>
      </c:catAx>
      <c:valAx>
        <c:axId val="4461914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44619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>
                <a:solidFill>
                  <a:schemeClr val="tx1"/>
                </a:solidFill>
              </a:rPr>
              <a:t>Средняя доля </a:t>
            </a:r>
            <a:r>
              <a:rPr lang="ru-RU" b="1" u="sng" dirty="0">
                <a:solidFill>
                  <a:schemeClr val="tx1"/>
                </a:solidFill>
              </a:rPr>
              <a:t>троллейбусной</a:t>
            </a:r>
            <a:r>
              <a:rPr lang="ru-RU" b="1" dirty="0">
                <a:solidFill>
                  <a:schemeClr val="tx1"/>
                </a:solidFill>
              </a:rPr>
              <a:t> инфраструктуры, требующая капитального ремонта</a:t>
            </a:r>
          </a:p>
        </c:rich>
      </c:tx>
      <c:layout>
        <c:manualLayout>
          <c:xMode val="edge"/>
          <c:yMode val="edge"/>
          <c:x val="0.11675525147719884"/>
          <c:y val="5.04957949689994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1851638130850448E-2"/>
          <c:y val="0.1776484762996268"/>
          <c:w val="0.93990799514016132"/>
          <c:h val="0.64716624055952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Контактная сеть</c:v>
                </c:pt>
                <c:pt idx="1">
                  <c:v>Опоры контактной сети</c:v>
                </c:pt>
                <c:pt idx="2">
                  <c:v>Подстанции</c:v>
                </c:pt>
                <c:pt idx="3">
                  <c:v>Кабельные сети (фидеры)</c:v>
                </c:pt>
                <c:pt idx="4">
                  <c:v>Посадочные площадки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0.48599999999999999</c:v>
                </c:pt>
                <c:pt idx="1">
                  <c:v>0.109</c:v>
                </c:pt>
                <c:pt idx="2">
                  <c:v>0.68600000000000005</c:v>
                </c:pt>
                <c:pt idx="3">
                  <c:v>4.4999999999999998E-2</c:v>
                </c:pt>
                <c:pt idx="4">
                  <c:v>0.152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5-44F5-A616-698FE0DAD7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70030024"/>
        <c:axId val="370031664"/>
      </c:barChart>
      <c:catAx>
        <c:axId val="370030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70031664"/>
        <c:crosses val="autoZero"/>
        <c:auto val="1"/>
        <c:lblAlgn val="ctr"/>
        <c:lblOffset val="100"/>
        <c:noMultiLvlLbl val="0"/>
      </c:catAx>
      <c:valAx>
        <c:axId val="3700316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370030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1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44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7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241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90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13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603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90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45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6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026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0C452-72B6-44AA-9E33-14B556984EB4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E443-F1EA-42A4-9651-60F7A6DDD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18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iat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iiat@niiat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3894" y="1475289"/>
            <a:ext cx="9144000" cy="23876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Научные подходы к разработке и реализации Программы развития городского электрического транспорта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738" y="4571617"/>
            <a:ext cx="11950262" cy="191326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b="1" dirty="0"/>
              <a:t>Донченко Вадим Валерианович</a:t>
            </a:r>
            <a:r>
              <a:rPr lang="ru-RU" dirty="0"/>
              <a:t>,</a:t>
            </a:r>
          </a:p>
          <a:p>
            <a:pPr algn="l"/>
            <a:r>
              <a:rPr lang="ru-RU" dirty="0"/>
              <a:t>Комитет по развитию общественного транспорта Российской академии транспорта,</a:t>
            </a:r>
          </a:p>
          <a:p>
            <a:pPr algn="l"/>
            <a:r>
              <a:rPr lang="ru-RU" dirty="0"/>
              <a:t>Научный руководитель ОАО «НИИАТ»,</a:t>
            </a:r>
          </a:p>
          <a:p>
            <a:pPr algn="l"/>
            <a:r>
              <a:rPr lang="ru-RU" dirty="0"/>
              <a:t>Член Бюро Общеевропейской Программы ЕЭК ООН-ВОЗ по транспорту, окружающей среде и охране здоровья</a:t>
            </a:r>
          </a:p>
        </p:txBody>
      </p:sp>
      <p:pic>
        <p:nvPicPr>
          <p:cNvPr id="1026" name="Picture 2" descr="РОССИЙСКАЯ АКАДЕМИЯ ТРАНСПОР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863" y="217615"/>
            <a:ext cx="2526061" cy="90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niiat.ru/images/lo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786" y="0"/>
            <a:ext cx="2587557" cy="121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544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0300"/>
            <a:ext cx="10515600" cy="52982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Выработка на единицу ПС как показатель эффективности перевозок</a:t>
            </a: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10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2D9596-67C0-47EC-9781-70154990B560}"/>
              </a:ext>
            </a:extLst>
          </p:cNvPr>
          <p:cNvSpPr/>
          <p:nvPr/>
        </p:nvSpPr>
        <p:spPr>
          <a:xfrm>
            <a:off x="176618" y="4149663"/>
            <a:ext cx="117629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</a:rPr>
              <a:t>Модель так называемого «свободного рынка» привела к контрпродуктивной «конкуренции» и взаимоуничтожению видов транспорта. На наземном транспорте высокоэффективный транспорт большого и особо большого класса, в том числе трамвай и троллейбус, заменяются автобусами среднего и малого класса с низкой удельной (на 1 пассажира) производительностью труда водителя, высокой себестоимостью перевозок и высоким риском ДТП. </a:t>
            </a:r>
          </a:p>
          <a:p>
            <a:pPr algn="just"/>
            <a:r>
              <a:rPr lang="ru-RU" b="1" dirty="0">
                <a:latin typeface="Calibri" panose="020F0502020204030204" pitchFamily="34" charset="0"/>
              </a:rPr>
              <a:t>Смена модели управления, перевод 100% перевозок на брутто-контракты (сбор выручки городом и оплата транспортной работы) должны привести к мотивации городов на сокращение затрат путем создания магистрального каркаса маршрутов на основе электротранспорта.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ECFD65-EF04-424C-855B-635903070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802" y="749237"/>
            <a:ext cx="5692420" cy="33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67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8607" y="293502"/>
            <a:ext cx="8124496" cy="52009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Текущее техническое состояние систем ГЭТ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58680019"/>
              </p:ext>
            </p:extLst>
          </p:nvPr>
        </p:nvGraphicFramePr>
        <p:xfrm>
          <a:off x="676271" y="3597261"/>
          <a:ext cx="4387850" cy="240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16697348"/>
              </p:ext>
            </p:extLst>
          </p:nvPr>
        </p:nvGraphicFramePr>
        <p:xfrm>
          <a:off x="882329" y="789350"/>
          <a:ext cx="3975735" cy="299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57474770"/>
              </p:ext>
            </p:extLst>
          </p:nvPr>
        </p:nvGraphicFramePr>
        <p:xfrm>
          <a:off x="5725702" y="759082"/>
          <a:ext cx="5585785" cy="253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62775997"/>
              </p:ext>
            </p:extLst>
          </p:nvPr>
        </p:nvGraphicFramePr>
        <p:xfrm>
          <a:off x="6018407" y="3240519"/>
          <a:ext cx="5234908" cy="2766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11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FFEDD7D-D5EE-4CA0-8227-6D41DC1AC3DE}"/>
              </a:ext>
            </a:extLst>
          </p:cNvPr>
          <p:cNvSpPr/>
          <p:nvPr/>
        </p:nvSpPr>
        <p:spPr>
          <a:xfrm>
            <a:off x="167616" y="5941688"/>
            <a:ext cx="117015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alibri" panose="020F0502020204030204" pitchFamily="34" charset="0"/>
              </a:rPr>
              <a:t>С таким уровнем износа, ГЭТ во многих случаях не может стать магистральным каркасом городов (там, где существует такая необходимость). Необходима федеральная поддержка для ускоренного (в течение 5-7 лет) восстановление инфраструктуры и подвижного состава</a:t>
            </a:r>
          </a:p>
        </p:txBody>
      </p:sp>
    </p:spTree>
    <p:extLst>
      <p:ext uri="{BB962C8B-B14F-4D97-AF65-F5344CB8AC3E}">
        <p14:creationId xmlns:p14="http://schemas.microsoft.com/office/powerpoint/2010/main" val="1139728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Достаточно ли только выделить средства на реновацию ГЭТ?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Очевидно, что простого одномоментного </a:t>
            </a:r>
            <a:r>
              <a:rPr lang="ru-RU" b="1" dirty="0"/>
              <a:t>выделения средств на реновацию парка и инфраструктуры ГЭТ </a:t>
            </a:r>
            <a:r>
              <a:rPr lang="ru-RU" dirty="0"/>
              <a:t>абсолютно недостаточно! Такое решение во многих случаях может привести к нерациональному использованию выделенных средств и кратковременным эффектам от их вложения.</a:t>
            </a:r>
          </a:p>
          <a:p>
            <a:pPr algn="just"/>
            <a:r>
              <a:rPr lang="ru-RU" dirty="0"/>
              <a:t>Средства надо вкладывать туда, где это может дать наибольший эффект и где они позволят запустить долговременную трансформацию всей системы городского транспорта (эффект «транзистора»)</a:t>
            </a:r>
          </a:p>
          <a:p>
            <a:pPr algn="just"/>
            <a:r>
              <a:rPr lang="ru-RU" dirty="0"/>
              <a:t>При этом реформирование ГЭТ должно рассматриваться не изолировано, а системно – т.е. в тесной </a:t>
            </a:r>
            <a:r>
              <a:rPr lang="ru-RU" dirty="0" err="1"/>
              <a:t>взаимоувязке</a:t>
            </a:r>
            <a:r>
              <a:rPr lang="ru-RU" dirty="0"/>
              <a:t> и координации с работой других видов городского транспорта (автобусного транспорта, личного автотранспорта, метро и городской электрички, </a:t>
            </a:r>
            <a:r>
              <a:rPr lang="ru-RU" dirty="0" err="1"/>
              <a:t>велодвижения</a:t>
            </a:r>
            <a:r>
              <a:rPr lang="ru-RU" dirty="0"/>
              <a:t> и </a:t>
            </a:r>
            <a:r>
              <a:rPr lang="ru-RU" dirty="0" err="1"/>
              <a:t>микромобильности</a:t>
            </a:r>
            <a:r>
              <a:rPr lang="ru-RU" dirty="0"/>
              <a:t>), с градостроительным планированием</a:t>
            </a: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47286CCC-CB00-4662-B734-4960A5FC3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574322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221" y="-140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 Программы развития ГЭТ как основы реализации «человеко-ориентированного» подхода к совершенствованию транспортного обслуживания населения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4" y="1114926"/>
            <a:ext cx="5221705" cy="558265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Целью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программы развития ГЭТ должно стать обеспечение качества и повышение социально-экономической эффективности функционирования городских транспортных систем путем создания каркаса магистральных линий городского электротранспорта, интегрированных с маршрутной сетью других видов ПТОП и замещающих, там где это целесообразно,  маршруты автобусов малого и среднего класса;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роста за счет этого общей привлекательности использования систем пассажирского транспорта общего пользования для населения.</a:t>
            </a:r>
            <a:endParaRPr lang="ru-RU" sz="2400" b="1" dirty="0"/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13</a:t>
            </a:r>
          </a:p>
        </p:txBody>
      </p:sp>
      <p:pic>
        <p:nvPicPr>
          <p:cNvPr id="3074" name="Picture 2" descr="Как ставить цели и достигать их? | Kadrof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63" y="1697580"/>
            <a:ext cx="5372370" cy="349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368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437" y="140619"/>
            <a:ext cx="10515600" cy="5893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 разработки Программы развития ГЭТ</a:t>
            </a:r>
            <a:endParaRPr lang="ru-RU" sz="20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601579" y="1066800"/>
            <a:ext cx="794084" cy="794084"/>
            <a:chOff x="601579" y="1066800"/>
            <a:chExt cx="794084" cy="79408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01579" y="1066800"/>
              <a:ext cx="794084" cy="794084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928437" y="1393658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1820777" y="846221"/>
            <a:ext cx="10130589" cy="12352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Смена модели управления ГПТОП: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ответственности органов власти органов власти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  обеспечение качества и социально-экономической эффективности перевозок;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стимулирование перехода на брутто-контракты.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601581" y="2410323"/>
            <a:ext cx="794084" cy="794084"/>
            <a:chOff x="601579" y="2677026"/>
            <a:chExt cx="794084" cy="794084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601579" y="2677026"/>
              <a:ext cx="794084" cy="794084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768016" y="3196391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1068805" y="2863516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1820777" y="2410323"/>
            <a:ext cx="10130589" cy="7299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транспортного планирования и реорганизация на его основе маршрутных сетей ГПТОП с рассмотрением ГЭТ в качестве магистрального вида транспорта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10605" y="3620510"/>
            <a:ext cx="794084" cy="794084"/>
            <a:chOff x="600577" y="4092741"/>
            <a:chExt cx="794084" cy="794084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600577" y="4092741"/>
              <a:ext cx="794084" cy="794084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928437" y="4419599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708862" y="4217068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1138989" y="4656221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Скругленный прямоугольник 19"/>
          <p:cNvSpPr/>
          <p:nvPr/>
        </p:nvSpPr>
        <p:spPr>
          <a:xfrm>
            <a:off x="1820776" y="3620510"/>
            <a:ext cx="10130589" cy="7700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Обновление и приведение в нормативное состояние инфраструктуры и парка ГЭТ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610605" y="4818647"/>
            <a:ext cx="794084" cy="794084"/>
            <a:chOff x="600577" y="5217693"/>
            <a:chExt cx="794084" cy="794084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600577" y="5217693"/>
              <a:ext cx="794084" cy="794084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54982" y="5394159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1128963" y="5394159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754982" y="5725027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1128963" y="5725027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" name="Скругленный прямоугольник 28"/>
          <p:cNvSpPr/>
          <p:nvPr/>
        </p:nvSpPr>
        <p:spPr>
          <a:xfrm>
            <a:off x="1820776" y="4839711"/>
            <a:ext cx="10130589" cy="7700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Стимулирование платежеспособного спроса на ГПТОП (включая ГЭТ), управление спросом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10605" y="5958640"/>
            <a:ext cx="794084" cy="794084"/>
            <a:chOff x="690815" y="6063916"/>
            <a:chExt cx="794084" cy="794084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90815" y="6063916"/>
              <a:ext cx="794084" cy="794084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1007647" y="6390774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787068" y="6613355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793083" y="6166182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1259308" y="6166182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1254293" y="6613355"/>
              <a:ext cx="140368" cy="1403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Скругленный прямоугольник 35"/>
          <p:cNvSpPr/>
          <p:nvPr/>
        </p:nvSpPr>
        <p:spPr>
          <a:xfrm>
            <a:off x="1820777" y="5982704"/>
            <a:ext cx="10130589" cy="7700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Обеспечения приоритета ГЭТ на улично-дорожной сети</a:t>
            </a:r>
          </a:p>
        </p:txBody>
      </p:sp>
      <p:sp>
        <p:nvSpPr>
          <p:cNvPr id="38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882375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898" y="0"/>
            <a:ext cx="10515600" cy="60764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Основные принципы разработки Программы развития ГЭТ</a:t>
            </a: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15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33664" y="1733007"/>
            <a:ext cx="8570068" cy="104610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Эффективность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Развитие ГЭТ во всех случаях, где сценарий его применения показывает рост эффективности по сравнению со сценарием автобусных перевозок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3664" y="631723"/>
            <a:ext cx="8570068" cy="7879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Системность и целостность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планирование и управление ГЭТ как неотъемлемой части системы ГПТОП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33664" y="3045912"/>
            <a:ext cx="8570068" cy="7879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Транспарентность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Открытость и прозрачность данных о работе и состоянии системы ПТОП (включая ГЭТ) в целях мониторинга и управления Программой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33664" y="4128159"/>
            <a:ext cx="8570068" cy="10724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Централизация управления</a:t>
            </a:r>
            <a:endParaRPr lang="ru-RU" u="sng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Региональный (муниципальный) орган власти является ответственным за обеспечение качества и эффективности организации перевозок, создается единый центр управления и финансирования ПТОП(включая ГЭТ)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33664" y="5494911"/>
            <a:ext cx="8570068" cy="11863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Разделение ответственности а сфере управления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Город и регион</a:t>
            </a:r>
            <a:r>
              <a:rPr lang="ru-RU" dirty="0">
                <a:solidFill>
                  <a:schemeClr val="tx1"/>
                </a:solidFill>
              </a:rPr>
              <a:t>: планирование, финансирование, качество и эффективность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Российская федерация</a:t>
            </a:r>
            <a:r>
              <a:rPr lang="ru-RU" dirty="0">
                <a:solidFill>
                  <a:schemeClr val="tx1"/>
                </a:solidFill>
              </a:rPr>
              <a:t>: законодательство, методическая поддержка, со-финансирование восстановления инфраструктуры и обновления ПС ГЭТ</a:t>
            </a:r>
          </a:p>
        </p:txBody>
      </p:sp>
    </p:spTree>
    <p:extLst>
      <p:ext uri="{BB962C8B-B14F-4D97-AF65-F5344CB8AC3E}">
        <p14:creationId xmlns:p14="http://schemas.microsoft.com/office/powerpoint/2010/main" val="55439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80621"/>
            <a:ext cx="10515600" cy="9286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Предложения по возможным условиям финансирования и порядку отбора заявок на участие в программе развития ГЭТ 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12" y="2519468"/>
            <a:ext cx="11550482" cy="5465550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Федеральное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софинансирование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предоставляется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субъекту РФ на конкретный проект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развития ГЭТ. 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субъекта РФ является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ответственным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за реализацию предложенных мероприятий. </a:t>
            </a:r>
          </a:p>
          <a:p>
            <a:pPr marL="514350" lvl="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Ежегодные суммарные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объемы финансирования Программы ограничены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производственными возможностями предприятий-производителей и необходимостью сохранять обеспечение транспортного спроса в периоды ремонта инфраструктуры.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Установление условий со-финансирования мероприятий проектов. 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Основой заявки должны являться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документы транспортного планирования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в которых заложены новые возможности ГЭТ исходя из предлагаемых объемов его финансирования. Требования к документам и заявке определяются методическими рекомендациями Минтранса России.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Очередность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предоставления федеральной поддержки должна определяться в рамках лимитов на соответствующий год исходя из их рейтингов, определяемых в соответствии с утвержденным Минтрансом России Порядком отбора проектов. </a:t>
            </a:r>
            <a:endParaRPr lang="ru-RU" sz="1800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16</a:t>
            </a:r>
          </a:p>
        </p:txBody>
      </p:sp>
      <p:pic>
        <p:nvPicPr>
          <p:cNvPr id="2050" name="Picture 2" descr="https://news.store.rambler.ru/img/387322a54de0ba91269a292aa4ca08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931" y="666341"/>
            <a:ext cx="2857244" cy="185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890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013" y="2466299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за внимание!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B8AA007-D719-3464-069D-EDE9E936595C}"/>
              </a:ext>
            </a:extLst>
          </p:cNvPr>
          <p:cNvCxnSpPr/>
          <p:nvPr/>
        </p:nvCxnSpPr>
        <p:spPr>
          <a:xfrm>
            <a:off x="0" y="4749553"/>
            <a:ext cx="1219714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Объект 6">
            <a:extLst>
              <a:ext uri="{FF2B5EF4-FFF2-40B4-BE49-F238E27FC236}">
                <a16:creationId xmlns:a16="http://schemas.microsoft.com/office/drawing/2014/main" id="{55610522-11FB-6DCB-9D08-F961B532D4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6970834"/>
              </p:ext>
            </p:extLst>
          </p:nvPr>
        </p:nvGraphicFramePr>
        <p:xfrm>
          <a:off x="569841" y="4830417"/>
          <a:ext cx="11386932" cy="2063847"/>
        </p:xfrm>
        <a:graphic>
          <a:graphicData uri="http://schemas.openxmlformats.org/drawingml/2006/table">
            <a:tbl>
              <a:tblPr/>
              <a:tblGrid>
                <a:gridCol w="5693466">
                  <a:extLst>
                    <a:ext uri="{9D8B030D-6E8A-4147-A177-3AD203B41FA5}">
                      <a16:colId xmlns:a16="http://schemas.microsoft.com/office/drawing/2014/main" val="2252285651"/>
                    </a:ext>
                  </a:extLst>
                </a:gridCol>
                <a:gridCol w="5693466">
                  <a:extLst>
                    <a:ext uri="{9D8B030D-6E8A-4147-A177-3AD203B41FA5}">
                      <a16:colId xmlns:a16="http://schemas.microsoft.com/office/drawing/2014/main" val="1666829154"/>
                    </a:ext>
                  </a:extLst>
                </a:gridCol>
              </a:tblGrid>
              <a:tr h="1031337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Contacts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endParaRPr lang="ru-RU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endParaRPr lang="ru-RU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ООО «Российская академия транспорта»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ОАО «Научно-исследовательский институт автомобильного транспорта (НИИАТ)»</a:t>
                      </a:r>
                    </a:p>
                    <a:p>
                      <a:endParaRPr lang="ru-RU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673026"/>
                  </a:ext>
                </a:extLst>
              </a:tr>
              <a:tr h="21896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Internet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sng" dirty="0">
                          <a:solidFill>
                            <a:srgbClr val="0B67B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  <a:hlinkClick r:id="rId3"/>
                        </a:rPr>
                        <a:t>https://rosacademtrans.ru/</a:t>
                      </a:r>
                      <a:endParaRPr lang="ru-RU" sz="1600" u="sng" dirty="0">
                        <a:solidFill>
                          <a:srgbClr val="0B67B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  <a:hlinkClick r:id="rId3"/>
                      </a:endParaRPr>
                    </a:p>
                    <a:p>
                      <a:r>
                        <a:rPr lang="en-US" sz="1600" u="sng" dirty="0">
                          <a:solidFill>
                            <a:srgbClr val="0B67B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  <a:hlinkClick r:id="rId3"/>
                        </a:rPr>
                        <a:t>www.niiat.ru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217486"/>
                  </a:ext>
                </a:extLst>
              </a:tr>
              <a:tr h="218961">
                <a:tc>
                  <a:txBody>
                    <a:bodyPr/>
                    <a:lstStyle/>
                    <a:p>
                      <a:r>
                        <a:rPr lang="en-US" sz="16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E-mail: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  <a:hlinkClick r:id="rId4"/>
                        </a:rPr>
                        <a:t>niiat@niiat.ru</a:t>
                      </a:r>
                      <a:r>
                        <a:rPr lang="en-US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754140"/>
                  </a:ext>
                </a:extLst>
              </a:tr>
              <a:tr h="218961">
                <a:tc>
                  <a:txBody>
                    <a:bodyPr/>
                    <a:lstStyle/>
                    <a:p>
                      <a:r>
                        <a:rPr lang="en-US" sz="16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Phone: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+7 (495) 496-5</a:t>
                      </a:r>
                      <a:r>
                        <a:rPr lang="en-US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  <a:r>
                        <a:rPr lang="ru-RU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</a:t>
                      </a:r>
                      <a:r>
                        <a:rPr lang="en-US" sz="16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23</a:t>
                      </a:r>
                      <a:endParaRPr lang="ru-RU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77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95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375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Зачем нужна Программа развития ГЭТ? Важность «человеко-ориентированного» подхода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186" y="1098884"/>
            <a:ext cx="6611007" cy="516528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000" dirty="0">
                <a:cs typeface="Arial" panose="020B0604020202020204" pitchFamily="34" charset="0"/>
              </a:rPr>
              <a:t>Переключение перевозок населения с </a:t>
            </a:r>
            <a:r>
              <a:rPr lang="ru-RU" sz="2000" b="1" u="sng" dirty="0">
                <a:cs typeface="Arial" panose="020B0604020202020204" pitchFamily="34" charset="0"/>
              </a:rPr>
              <a:t>личного автотранспорта </a:t>
            </a:r>
            <a:r>
              <a:rPr lang="ru-RU" sz="2000" b="1" dirty="0">
                <a:cs typeface="Arial" panose="020B0604020202020204" pitchFamily="34" charset="0"/>
              </a:rPr>
              <a:t>на </a:t>
            </a:r>
            <a:r>
              <a:rPr lang="ru-RU" sz="2000" b="1" u="sng" dirty="0">
                <a:cs typeface="Arial" panose="020B0604020202020204" pitchFamily="34" charset="0"/>
              </a:rPr>
              <a:t>пассажирский транспорт общего пользования</a:t>
            </a:r>
            <a:r>
              <a:rPr lang="ru-RU" sz="2000" b="1" dirty="0">
                <a:cs typeface="Arial" panose="020B0604020202020204" pitchFamily="34" charset="0"/>
              </a:rPr>
              <a:t>,</a:t>
            </a:r>
            <a:r>
              <a:rPr lang="ru-RU" sz="2000" dirty="0">
                <a:cs typeface="Arial" panose="020B0604020202020204" pitchFamily="34" charset="0"/>
              </a:rPr>
              <a:t> важнейшим структурным элементом которого является городской электротранспорт, позволяет в значительной мере снизить загрузку улично-дорожной сети крупных городов и, тем самым, сократить социально-экономические потери, связанные с транспортными задержками, дорожно-транспортной аварийностью, загрязнением окружающей среды и другими </a:t>
            </a:r>
            <a:r>
              <a:rPr lang="ru-RU" sz="2000" dirty="0" err="1">
                <a:cs typeface="Arial" panose="020B0604020202020204" pitchFamily="34" charset="0"/>
              </a:rPr>
              <a:t>экстерналиями</a:t>
            </a:r>
            <a:r>
              <a:rPr lang="ru-RU" sz="2000" dirty="0"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2000" dirty="0">
                <a:cs typeface="Arial" panose="020B0604020202020204" pitchFamily="34" charset="0"/>
              </a:rPr>
              <a:t>Такое переключение может быть достигнуто при обеспечении высокого </a:t>
            </a:r>
            <a:r>
              <a:rPr lang="ru-RU" sz="2000" b="1" dirty="0">
                <a:cs typeface="Arial" panose="020B0604020202020204" pitchFamily="34" charset="0"/>
              </a:rPr>
              <a:t>качества услуг </a:t>
            </a:r>
            <a:r>
              <a:rPr lang="ru-RU" sz="2000" dirty="0">
                <a:cs typeface="Arial" panose="020B0604020202020204" pitchFamily="34" charset="0"/>
              </a:rPr>
              <a:t>ПТОП, сопоставимого с качеством, обеспечиваемым использованием личного автомобиля.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2</a:t>
            </a:r>
          </a:p>
        </p:txBody>
      </p:sp>
      <p:pic>
        <p:nvPicPr>
          <p:cNvPr id="2050" name="Picture 2" descr="Сургут | ​Куча автомобилей или один трамвай - БезФорма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135" y="1247107"/>
            <a:ext cx="5003453" cy="39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462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Зачем нужна Программа развития ГЭТ? Важность «человеко-ориентированного» подхода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Власти, </a:t>
            </a:r>
            <a:r>
              <a:rPr lang="ru-RU" dirty="0" err="1"/>
              <a:t>т.о</a:t>
            </a:r>
            <a:r>
              <a:rPr lang="ru-RU" dirty="0"/>
              <a:t>., должны быть мотивированы на решение двуединой задачи – обеспечение требуемого уровня и качества транспортного обслуживания населения и, одновременно, «устойчивости» транспортных систем (снижения негативного воздействия их функционирования на качество жизни городского населения и экономику). </a:t>
            </a:r>
            <a:r>
              <a:rPr lang="ru-RU" b="1" dirty="0"/>
              <a:t>Вторая часть задачи во многих случаях игнорируется.</a:t>
            </a:r>
          </a:p>
          <a:p>
            <a:pPr algn="just"/>
            <a:r>
              <a:rPr lang="ru-RU" dirty="0"/>
              <a:t>Традиционный взгляд на транспортные системы – это взгляд с точки зрения органов власти, операторов транспорта и перевозчиков, но ….</a:t>
            </a:r>
          </a:p>
          <a:p>
            <a:pPr algn="just"/>
            <a:r>
              <a:rPr lang="ru-RU" dirty="0"/>
              <a:t>Необходим новый взгляд на транспортные проблемы, в первую очередь, с точки зрения пользователей/населения (</a:t>
            </a:r>
            <a:r>
              <a:rPr lang="ru-RU" b="1" dirty="0"/>
              <a:t>национальная цель «комфортная и безопасная среда для жизни», установленная Указом Президента!)</a:t>
            </a:r>
          </a:p>
          <a:p>
            <a:pPr algn="just"/>
            <a:r>
              <a:rPr lang="ru-RU" dirty="0"/>
              <a:t>И здесь вопрос не только и не столько в </a:t>
            </a:r>
            <a:r>
              <a:rPr lang="ru-RU" b="1" dirty="0"/>
              <a:t>новом подвижном составе и инфраструктуре</a:t>
            </a:r>
            <a:r>
              <a:rPr lang="ru-RU" dirty="0"/>
              <a:t> </a:t>
            </a:r>
            <a:r>
              <a:rPr lang="ru-RU" b="1" dirty="0"/>
              <a:t>ГЭТ </a:t>
            </a:r>
            <a:r>
              <a:rPr lang="ru-RU" dirty="0"/>
              <a:t>(хотя это безусловно тоже очень важно), а в значительно более широком круге вопросов - проектирование </a:t>
            </a:r>
            <a:r>
              <a:rPr lang="ru-RU" dirty="0" err="1"/>
              <a:t>мультимодальных</a:t>
            </a:r>
            <a:r>
              <a:rPr lang="ru-RU" dirty="0"/>
              <a:t> маршрутных сетей, экономика пассажирских перевозок, организация и управление ими, подготовка кадров и др.</a:t>
            </a: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65732A0E-83CD-4618-B57B-06D7D1EF9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4673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</a:rPr>
              <a:t>Что дает применение именно электротранспорта?</a:t>
            </a:r>
          </a:p>
        </p:txBody>
      </p:sp>
      <p:sp>
        <p:nvSpPr>
          <p:cNvPr id="5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4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626364-535F-4E11-B98A-DA4371AC338B}"/>
              </a:ext>
            </a:extLst>
          </p:cNvPr>
          <p:cNvSpPr/>
          <p:nvPr/>
        </p:nvSpPr>
        <p:spPr>
          <a:xfrm>
            <a:off x="1070984" y="742970"/>
            <a:ext cx="102606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</a:rPr>
              <a:t>Трамвай и троллейбус обеспечивают 4 основных социально-экономических эффекта по сравнению с автобусом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endParaRPr 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Picture 2" descr="EU mobility package puts road safety first - FIA Region I">
            <a:extLst>
              <a:ext uri="{FF2B5EF4-FFF2-40B4-BE49-F238E27FC236}">
                <a16:creationId xmlns:a16="http://schemas.microsoft.com/office/drawing/2014/main" id="{265923AF-17B4-4972-A545-022484A8B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594" y="1504384"/>
            <a:ext cx="2342427" cy="155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DD0116-47E4-4642-9279-E0327E6E6895}"/>
              </a:ext>
            </a:extLst>
          </p:cNvPr>
          <p:cNvSpPr txBox="1"/>
          <p:nvPr/>
        </p:nvSpPr>
        <p:spPr>
          <a:xfrm>
            <a:off x="221380" y="2992899"/>
            <a:ext cx="55101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Безопасность движения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для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</a:rPr>
              <a:t>трамвая вероятность совершить ДТП </a:t>
            </a: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в 4 раза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меньше по сравнению с автобусом и в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130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 раз меньше по сравнению с легковым автомобилем (троллейбус – в 1,5 раза безопаснее автобуса);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CD6473-D623-49BB-A315-FF48EF6DE417}"/>
              </a:ext>
            </a:extLst>
          </p:cNvPr>
          <p:cNvSpPr txBox="1"/>
          <p:nvPr/>
        </p:nvSpPr>
        <p:spPr>
          <a:xfrm>
            <a:off x="5731560" y="3117563"/>
            <a:ext cx="50583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Выбросы ГЭТ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нулевые (на возобновляемых источниках)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</a:rPr>
              <a:t>~5-10 </a:t>
            </a: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раз меньше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, чем автобус, в селитебной территории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на прочих источниках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);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642B35-2B47-48A9-A667-E0CD7772F4B2}"/>
              </a:ext>
            </a:extLst>
          </p:cNvPr>
          <p:cNvSpPr txBox="1"/>
          <p:nvPr/>
        </p:nvSpPr>
        <p:spPr>
          <a:xfrm>
            <a:off x="424504" y="5833961"/>
            <a:ext cx="54286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Время и комфорт поездки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на трамвае </a:t>
            </a: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на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</a:rPr>
              <a:t> 8-12% </a:t>
            </a: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меньше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, чем в автобусе (за счет обособленных путей и приоритета на перекрестках)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2B118-2873-4D55-A15B-66F9DCCE7982}"/>
              </a:ext>
            </a:extLst>
          </p:cNvPr>
          <p:cNvSpPr txBox="1"/>
          <p:nvPr/>
        </p:nvSpPr>
        <p:spPr>
          <a:xfrm>
            <a:off x="5580105" y="5607133"/>
            <a:ext cx="53612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</a:rPr>
              <a:t>Эксплуатационные затраты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на трамвае 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</a:rPr>
              <a:t>30-</a:t>
            </a: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</a:rPr>
              <a:t>0% </a:t>
            </a: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</a:rPr>
              <a:t>ниже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</a:rPr>
              <a:t>, чем автобус большого класс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</a:rPr>
              <a:t>а, в 2 раза ниже автобуса СК. На троллейбусе на 17-27% ниже, чем на автобусе аналогичного класса.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224CA0D-EFF4-44A1-8959-5351FD121D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328" y="1424079"/>
            <a:ext cx="3848348" cy="1553130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E5C72867-BF4C-4342-BFE5-0347C3352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984" y="4421248"/>
            <a:ext cx="2163645" cy="143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o you lower your cost and take the volume or not? - SKUFood">
            <a:extLst>
              <a:ext uri="{FF2B5EF4-FFF2-40B4-BE49-F238E27FC236}">
                <a16:creationId xmlns:a16="http://schemas.microsoft.com/office/drawing/2014/main" id="{EF8C49D5-78A4-4C23-910C-C3DC297A8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380" y="4371560"/>
            <a:ext cx="1311511" cy="13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296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7508"/>
            <a:ext cx="10515600" cy="58777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114000"/>
              </a:lnSpc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Расчет затрат по видам транспорта и классам вместимости при потоке 1350 пасс/час</a:t>
            </a:r>
            <a:b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(приказ Минтранса России от 30.05.19 №351)</a:t>
            </a:r>
          </a:p>
        </p:txBody>
      </p:sp>
      <p:sp>
        <p:nvSpPr>
          <p:cNvPr id="5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5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7ED8395-BE9B-4F8F-90A5-782562E4517F}"/>
              </a:ext>
            </a:extLst>
          </p:cNvPr>
          <p:cNvSpPr/>
          <p:nvPr/>
        </p:nvSpPr>
        <p:spPr>
          <a:xfrm>
            <a:off x="289070" y="5556709"/>
            <a:ext cx="115115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</a:rPr>
              <a:t>Пример расчета: при потоке 1350 пасс. в час, </a:t>
            </a:r>
            <a:r>
              <a:rPr lang="ru-RU" b="1" dirty="0">
                <a:latin typeface="Calibri" panose="020F0502020204030204" pitchFamily="34" charset="0"/>
              </a:rPr>
              <a:t>наиболее экономичен трамвай </a:t>
            </a:r>
            <a:r>
              <a:rPr lang="ru-RU" dirty="0">
                <a:latin typeface="Calibri" panose="020F0502020204030204" pitchFamily="34" charset="0"/>
              </a:rPr>
              <a:t>(поезда по 2 вагона).</a:t>
            </a:r>
          </a:p>
          <a:p>
            <a:r>
              <a:rPr lang="ru-RU" b="1" dirty="0">
                <a:latin typeface="Calibri" panose="020F0502020204030204" pitchFamily="34" charset="0"/>
              </a:rPr>
              <a:t>Троллейбус:</a:t>
            </a:r>
            <a:r>
              <a:rPr lang="ru-RU" dirty="0">
                <a:latin typeface="Calibri" panose="020F0502020204030204" pitchFamily="34" charset="0"/>
              </a:rPr>
              <a:t> особо большого класса (ОБК) - 3-е место (на 8% дороже), большого класса (БК) – на 35% дороже.</a:t>
            </a:r>
          </a:p>
          <a:p>
            <a:r>
              <a:rPr lang="ru-RU" b="1" dirty="0">
                <a:latin typeface="Calibri" panose="020F0502020204030204" pitchFamily="34" charset="0"/>
              </a:rPr>
              <a:t>Автобус:</a:t>
            </a:r>
            <a:r>
              <a:rPr lang="ru-RU" dirty="0">
                <a:latin typeface="Calibri" panose="020F0502020204030204" pitchFamily="34" charset="0"/>
              </a:rPr>
              <a:t> БК на 159% дороже, автобус СК (</a:t>
            </a:r>
            <a:r>
              <a:rPr lang="ru-RU" dirty="0" err="1">
                <a:latin typeface="Calibri" panose="020F0502020204030204" pitchFamily="34" charset="0"/>
              </a:rPr>
              <a:t>ПАЗик</a:t>
            </a:r>
            <a:r>
              <a:rPr lang="ru-RU" dirty="0">
                <a:latin typeface="Calibri" panose="020F0502020204030204" pitchFamily="34" charset="0"/>
              </a:rPr>
              <a:t>) – в 2 раза дороже трамвая; автобус БК на 17% дороже </a:t>
            </a:r>
            <a:r>
              <a:rPr lang="ru-RU" dirty="0" err="1">
                <a:latin typeface="Calibri" panose="020F0502020204030204" pitchFamily="34" charset="0"/>
              </a:rPr>
              <a:t>тб</a:t>
            </a:r>
            <a:r>
              <a:rPr lang="ru-RU" dirty="0">
                <a:latin typeface="Calibri" panose="020F0502020204030204" pitchFamily="34" charset="0"/>
              </a:rPr>
              <a:t> БК. </a:t>
            </a:r>
          </a:p>
          <a:p>
            <a:r>
              <a:rPr lang="ru-RU" b="1" dirty="0">
                <a:latin typeface="Calibri" panose="020F0502020204030204" pitchFamily="34" charset="0"/>
              </a:rPr>
              <a:t>Оценка границ эффективного применения</a:t>
            </a:r>
            <a:r>
              <a:rPr lang="ru-RU" dirty="0">
                <a:latin typeface="Calibri" panose="020F0502020204030204" pitchFamily="34" charset="0"/>
              </a:rPr>
              <a:t>: </a:t>
            </a:r>
            <a:r>
              <a:rPr lang="ru-RU" b="1" u="sng" dirty="0">
                <a:solidFill>
                  <a:srgbClr val="FF0000"/>
                </a:solidFill>
                <a:latin typeface="Calibri" panose="020F0502020204030204" pitchFamily="34" charset="0"/>
              </a:rPr>
              <a:t>троллейбус – от 350 пасс/ час, трамвай – от 1100 пасс/час на перегоне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EFAA849-D3D1-401A-8D3F-70CB093B3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71" y="1134608"/>
            <a:ext cx="10402330" cy="43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506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5930" y="365126"/>
            <a:ext cx="10407869" cy="46519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Основные причины деградации городского электротранспорта</a:t>
            </a: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42673" y="946484"/>
            <a:ext cx="9384631" cy="10347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органов власти за качество и эффективность организации перевозок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2" descr="Уголовная ответственность и квалификация преступлений по УК РФ">
            <a:extLst>
              <a:ext uri="{FF2B5EF4-FFF2-40B4-BE49-F238E27FC236}">
                <a16:creationId xmlns:a16="http://schemas.microsoft.com/office/drawing/2014/main" id="{938F0675-8B17-4BF1-AE6C-E56F1D06D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3" y="946484"/>
            <a:ext cx="1554900" cy="1034716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542672" y="2075131"/>
            <a:ext cx="9384631" cy="10347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Слабые механизмы </a:t>
            </a:r>
            <a:r>
              <a:rPr lang="ru-RU" b="1" dirty="0">
                <a:solidFill>
                  <a:schemeClr val="tx1"/>
                </a:solidFill>
              </a:rPr>
              <a:t>формирования финансовых ресурсов на транспортное обслуживание </a:t>
            </a:r>
            <a:r>
              <a:rPr lang="ru-RU" dirty="0">
                <a:solidFill>
                  <a:schemeClr val="tx1"/>
                </a:solidFill>
              </a:rPr>
              <a:t>(управление тарифами, льготами, собираемостью проездной платы и др.)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14863" y="3245939"/>
            <a:ext cx="9312440" cy="9891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Отсутствие единого механизма </a:t>
            </a:r>
            <a:r>
              <a:rPr lang="ru-RU" b="1" dirty="0">
                <a:solidFill>
                  <a:schemeClr val="tx1"/>
                </a:solidFill>
              </a:rPr>
              <a:t>планирования городских транспортных систем </a:t>
            </a:r>
            <a:r>
              <a:rPr lang="ru-RU" dirty="0">
                <a:solidFill>
                  <a:schemeClr val="tx1"/>
                </a:solidFill>
              </a:rPr>
              <a:t>(включая сети ПТОП и ГЭТ)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14863" y="4485594"/>
            <a:ext cx="9312440" cy="81632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Накопленный </a:t>
            </a:r>
            <a:r>
              <a:rPr lang="ru-RU" b="1" dirty="0">
                <a:solidFill>
                  <a:schemeClr val="tx1"/>
                </a:solidFill>
              </a:rPr>
              <a:t>износ инфраструктуры и подвижного состава </a:t>
            </a:r>
            <a:r>
              <a:rPr lang="ru-RU" dirty="0">
                <a:solidFill>
                  <a:schemeClr val="tx1"/>
                </a:solidFill>
              </a:rPr>
              <a:t>ГЭТ вследствие отсутствия в местных бюджетах достаточных средств на его реновацию и развитие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27148" y="5477578"/>
            <a:ext cx="9312440" cy="8839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Неэффективные механизмы </a:t>
            </a:r>
            <a:r>
              <a:rPr lang="ru-RU" b="1" dirty="0">
                <a:solidFill>
                  <a:schemeClr val="tx1"/>
                </a:solidFill>
              </a:rPr>
              <a:t>экономического регулирования </a:t>
            </a:r>
            <a:r>
              <a:rPr lang="ru-RU" dirty="0">
                <a:solidFill>
                  <a:schemeClr val="tx1"/>
                </a:solidFill>
              </a:rPr>
              <a:t>деятельности ПТОП, порождающие «скрытое субсидирование» автобусных перевозок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2D62AB8-E4D3-4F24-8CFA-1A7D63B08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02" y="4485595"/>
            <a:ext cx="1554900" cy="81632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26" name="Picture 2" descr="Костромичам разъясняют предстоящие с 1 июля изменения маршрутной сети  городского транспорта - МойДом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51"/>
          <a:stretch/>
        </p:blipFill>
        <p:spPr bwMode="auto">
          <a:xfrm>
            <a:off x="619002" y="3245939"/>
            <a:ext cx="1554899" cy="989177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inco tips para administrar tu salario | Empresa &amp; Desarroll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3" y="2073501"/>
            <a:ext cx="1554898" cy="1036346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6</a:t>
            </a:r>
          </a:p>
        </p:txBody>
      </p:sp>
      <p:pic>
        <p:nvPicPr>
          <p:cNvPr id="3" name="Picture 2" descr="http://sovch.chuvashia.com/wp-content/uploads/2012/10/_d0bcd0b0d0bbd18cd186d0b5d0b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2" y="5400148"/>
            <a:ext cx="1610503" cy="103877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84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0300"/>
            <a:ext cx="10515600" cy="5298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Результат: сокращение объема перевозок - трамвай в 7,5 раз, троллейбус в 10 раз</a:t>
            </a: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7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A9ECDF-2344-4575-A73A-716519005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070" y="710120"/>
            <a:ext cx="7795439" cy="464211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2D9596-67C0-47EC-9781-70154990B560}"/>
              </a:ext>
            </a:extLst>
          </p:cNvPr>
          <p:cNvSpPr/>
          <p:nvPr/>
        </p:nvSpPr>
        <p:spPr>
          <a:xfrm>
            <a:off x="340248" y="5477371"/>
            <a:ext cx="11511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</a:rPr>
              <a:t>Суммарный объем перевозок всеми видами транспорта с 2000 года сократился в 3,5 раза, в том числе по метро – в 1,6 раза, по автобусу – в 2,9 раза (с 23 млрд. в год), по трамваю – в 7,5 раз, по троллейбусу – в 10,8 раз.</a:t>
            </a:r>
          </a:p>
          <a:p>
            <a:r>
              <a:rPr lang="ru-RU" dirty="0">
                <a:latin typeface="Calibri" panose="020F0502020204030204" pitchFamily="34" charset="0"/>
              </a:rPr>
              <a:t>Падение перевозок по метрополитену произошло, несмотря на рост протяженности линий в 1,6 раза, что говорит о явно </a:t>
            </a:r>
            <a:r>
              <a:rPr lang="ru-RU" b="1" dirty="0">
                <a:latin typeface="Calibri" panose="020F0502020204030204" pitchFamily="34" charset="0"/>
              </a:rPr>
              <a:t>недостаточной политике по управлению транспортным спросом и сдерживанию автомобилизации</a:t>
            </a:r>
            <a:r>
              <a:rPr lang="ru-RU" dirty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935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0300"/>
            <a:ext cx="10515600" cy="52982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Доля трамвая сократилась с 17% до 8%, троллейбуса с 20% до 6%</a:t>
            </a:r>
          </a:p>
        </p:txBody>
      </p:sp>
      <p:sp>
        <p:nvSpPr>
          <p:cNvPr id="4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8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2D9596-67C0-47EC-9781-70154990B560}"/>
              </a:ext>
            </a:extLst>
          </p:cNvPr>
          <p:cNvSpPr/>
          <p:nvPr/>
        </p:nvSpPr>
        <p:spPr>
          <a:xfrm>
            <a:off x="234370" y="4752126"/>
            <a:ext cx="11511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</a:rPr>
              <a:t>Наращивание доли метрополитена произошло, главным образом, за счет Москвы.</a:t>
            </a:r>
          </a:p>
          <a:p>
            <a:r>
              <a:rPr lang="ru-RU" dirty="0">
                <a:latin typeface="Calibri" panose="020F0502020204030204" pitchFamily="34" charset="0"/>
              </a:rPr>
              <a:t>В целом по стране наблюдается замещение высокопроизводительного и эффективного трамвая и троллейбуса автобусами малого класса, что ведет к росту себестоимости перевозок, затрат времени населения, загрязнения и ДТП. </a:t>
            </a:r>
          </a:p>
          <a:p>
            <a:r>
              <a:rPr lang="ru-RU" b="1" dirty="0">
                <a:latin typeface="Calibri" panose="020F0502020204030204" pitchFamily="34" charset="0"/>
              </a:rPr>
              <a:t>Необходима смена модели управления и планирования, которое приведет к восстановлению долей трамвая и троллейбуса в общем объеме перевозок ПТОП к 2030 году, как минимум, до 25% и 20% соответственно.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E3DF1F-CFC5-46DF-B2F9-483861C92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536" y="806072"/>
            <a:ext cx="6520195" cy="385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3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0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Структура парка транспортных средств для 92 крупнейших городов России (по данным реестров муниципальных перевозок на февраль 2022 г.)</a:t>
            </a:r>
            <a:endParaRPr lang="ru-RU" sz="2000" dirty="0"/>
          </a:p>
        </p:txBody>
      </p:sp>
      <p:graphicFrame>
        <p:nvGraphicFramePr>
          <p:cNvPr id="4" name="Объект 6">
            <a:extLst>
              <a:ext uri="{FF2B5EF4-FFF2-40B4-BE49-F238E27FC236}">
                <a16:creationId xmlns:a16="http://schemas.microsoft.com/office/drawing/2014/main" id="{A1E56AB8-3B31-8B72-F6A2-CE80450C55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645372"/>
              </p:ext>
            </p:extLst>
          </p:nvPr>
        </p:nvGraphicFramePr>
        <p:xfrm>
          <a:off x="82957" y="1347199"/>
          <a:ext cx="4097841" cy="4014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Объект 6">
            <a:extLst>
              <a:ext uri="{FF2B5EF4-FFF2-40B4-BE49-F238E27FC236}">
                <a16:creationId xmlns:a16="http://schemas.microsoft.com/office/drawing/2014/main" id="{41720892-D107-4605-D6F3-7073E2E10C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422814"/>
              </p:ext>
            </p:extLst>
          </p:nvPr>
        </p:nvGraphicFramePr>
        <p:xfrm>
          <a:off x="3867150" y="1253331"/>
          <a:ext cx="4267857" cy="4033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Объект 6">
            <a:extLst>
              <a:ext uri="{FF2B5EF4-FFF2-40B4-BE49-F238E27FC236}">
                <a16:creationId xmlns:a16="http://schemas.microsoft.com/office/drawing/2014/main" id="{774C05B9-19D5-633B-17D4-9A2702537A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030859"/>
              </p:ext>
            </p:extLst>
          </p:nvPr>
        </p:nvGraphicFramePr>
        <p:xfrm>
          <a:off x="7390370" y="1253331"/>
          <a:ext cx="4218590" cy="4108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 Box 63">
            <a:extLst>
              <a:ext uri="{FF2B5EF4-FFF2-40B4-BE49-F238E27FC236}">
                <a16:creationId xmlns:a16="http://schemas.microsoft.com/office/drawing/2014/main" id="{3CD9AF43-E58E-450E-A9D5-3795E15F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588" y="6555049"/>
            <a:ext cx="252412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9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E8947C-A230-41EF-8B68-085321C71F5C}"/>
              </a:ext>
            </a:extLst>
          </p:cNvPr>
          <p:cNvSpPr/>
          <p:nvPr/>
        </p:nvSpPr>
        <p:spPr>
          <a:xfrm>
            <a:off x="756463" y="5262681"/>
            <a:ext cx="342433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1410 единиц в реестрах не распределена по классам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B013F1-9A92-467D-A583-9791C5BF9C8E}"/>
              </a:ext>
            </a:extLst>
          </p:cNvPr>
          <p:cNvSpPr/>
          <p:nvPr/>
        </p:nvSpPr>
        <p:spPr>
          <a:xfrm>
            <a:off x="245209" y="5456019"/>
            <a:ext cx="117015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</a:rPr>
              <a:t>Наращивание доли автобусов малого класса («маршрутки») в крупных городах с большими пассажиропотоками – прямой путь к росту стоимости перевозок, ликвидации доступности транспорта для маломобильных категорий, росту ДТП и загрязнения окружающей среды.</a:t>
            </a:r>
          </a:p>
        </p:txBody>
      </p:sp>
    </p:spTree>
    <p:extLst>
      <p:ext uri="{BB962C8B-B14F-4D97-AF65-F5344CB8AC3E}">
        <p14:creationId xmlns:p14="http://schemas.microsoft.com/office/powerpoint/2010/main" val="2500004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1606</Words>
  <Application>Microsoft Office PowerPoint</Application>
  <PresentationFormat>Широкоэкранный</PresentationFormat>
  <Paragraphs>126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Verdana</vt:lpstr>
      <vt:lpstr>Тема Office</vt:lpstr>
      <vt:lpstr>Научные подходы к разработке и реализации Программы развития городского электрического транспорта</vt:lpstr>
      <vt:lpstr>Зачем нужна Программа развития ГЭТ? Важность «человеко-ориентированного» подхода</vt:lpstr>
      <vt:lpstr>Зачем нужна Программа развития ГЭТ? Важность «человеко-ориентированного» подхода</vt:lpstr>
      <vt:lpstr>Что дает применение именно электротранспорта?</vt:lpstr>
      <vt:lpstr>Расчет затрат по видам транспорта и классам вместимости при потоке 1350 пасс/час (приказ Минтранса России от 30.05.19 №351)</vt:lpstr>
      <vt:lpstr>Основные причины деградации городского электротранспорта</vt:lpstr>
      <vt:lpstr>Результат: сокращение объема перевозок - трамвай в 7,5 раз, троллейбус в 10 раз</vt:lpstr>
      <vt:lpstr>Доля трамвая сократилась с 17% до 8%, троллейбуса с 20% до 6%</vt:lpstr>
      <vt:lpstr>Структура парка транспортных средств для 92 крупнейших городов России (по данным реестров муниципальных перевозок на февраль 2022 г.)</vt:lpstr>
      <vt:lpstr>Выработка на единицу ПС как показатель эффективности перевозок</vt:lpstr>
      <vt:lpstr>Текущее техническое состояние систем ГЭТ</vt:lpstr>
      <vt:lpstr>Достаточно ли только выделить средства на реновацию ГЭТ?</vt:lpstr>
      <vt:lpstr>Цель Программы развития ГЭТ как основы реализации «человеко-ориентированного» подхода к совершенствованию транспортного обслуживания населения</vt:lpstr>
      <vt:lpstr>Задачи разработки Программы развития ГЭТ</vt:lpstr>
      <vt:lpstr>Основные принципы разработки Программы развития ГЭТ</vt:lpstr>
      <vt:lpstr>Предложения по возможным условиям финансирования и порядку отбора заявок на участие в программе развития ГЭТ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Научные подходы к разработке и реализации Программы развития городского электрического транспорта</dc:title>
  <dc:creator>Пользователь</dc:creator>
  <cp:lastModifiedBy>Антон Белогребень</cp:lastModifiedBy>
  <cp:revision>100</cp:revision>
  <cp:lastPrinted>2023-06-05T09:44:47Z</cp:lastPrinted>
  <dcterms:created xsi:type="dcterms:W3CDTF">2023-06-05T07:45:17Z</dcterms:created>
  <dcterms:modified xsi:type="dcterms:W3CDTF">2023-06-09T07:17:23Z</dcterms:modified>
</cp:coreProperties>
</file>