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1"/>
  </p:notesMasterIdLst>
  <p:sldIdLst>
    <p:sldId id="281" r:id="rId2"/>
    <p:sldId id="372" r:id="rId3"/>
    <p:sldId id="373" r:id="rId4"/>
    <p:sldId id="328" r:id="rId5"/>
    <p:sldId id="377" r:id="rId6"/>
    <p:sldId id="375" r:id="rId7"/>
    <p:sldId id="394" r:id="rId8"/>
    <p:sldId id="378" r:id="rId9"/>
    <p:sldId id="403" r:id="rId10"/>
    <p:sldId id="388" r:id="rId11"/>
    <p:sldId id="395" r:id="rId12"/>
    <p:sldId id="392" r:id="rId13"/>
    <p:sldId id="396" r:id="rId14"/>
    <p:sldId id="397" r:id="rId15"/>
    <p:sldId id="398" r:id="rId16"/>
    <p:sldId id="399" r:id="rId17"/>
    <p:sldId id="381" r:id="rId18"/>
    <p:sldId id="400" r:id="rId19"/>
    <p:sldId id="402" r:id="rId20"/>
    <p:sldId id="382" r:id="rId21"/>
    <p:sldId id="401" r:id="rId22"/>
    <p:sldId id="390" r:id="rId23"/>
    <p:sldId id="387" r:id="rId24"/>
    <p:sldId id="383" r:id="rId25"/>
    <p:sldId id="385" r:id="rId26"/>
    <p:sldId id="384" r:id="rId27"/>
    <p:sldId id="393" r:id="rId28"/>
    <p:sldId id="391" r:id="rId29"/>
    <p:sldId id="404" r:id="rId30"/>
  </p:sldIdLst>
  <p:sldSz cx="24384000" cy="13716000"/>
  <p:notesSz cx="6735763" cy="9866313"/>
  <p:defaultTextStyle>
    <a:defPPr marL="0" marR="0" indent="0" algn="l" defTabSz="91434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6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70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56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42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28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12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098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683" algn="ctr" defTabSz="8254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88" userDrawn="1">
          <p15:clr>
            <a:srgbClr val="A4A3A4"/>
          </p15:clr>
        </p15:guide>
        <p15:guide id="2" pos="39" userDrawn="1">
          <p15:clr>
            <a:srgbClr val="A4A3A4"/>
          </p15:clr>
        </p15:guide>
        <p15:guide id="3" pos="4051" userDrawn="1">
          <p15:clr>
            <a:srgbClr val="A4A3A4"/>
          </p15:clr>
        </p15:guide>
        <p15:guide id="4" pos="13327" userDrawn="1">
          <p15:clr>
            <a:srgbClr val="A4A3A4"/>
          </p15:clr>
        </p15:guide>
        <p15:guide id="5" pos="6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78" autoAdjust="0"/>
  </p:normalViewPr>
  <p:slideViewPr>
    <p:cSldViewPr snapToGrid="0" snapToObjects="1">
      <p:cViewPr varScale="1">
        <p:scale>
          <a:sx n="29" d="100"/>
          <a:sy n="29" d="100"/>
        </p:scale>
        <p:origin x="908" y="72"/>
      </p:cViewPr>
      <p:guideLst>
        <p:guide orient="horz" pos="488"/>
        <p:guide pos="39"/>
        <p:guide pos="4051"/>
        <p:guide pos="13327"/>
        <p:guide pos="6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prstGeom prst="rect">
            <a:avLst/>
          </a:prstGeom>
        </p:spPr>
        <p:txBody>
          <a:bodyPr lIns="94863" tIns="47431" rIns="94863" bIns="47431"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 lIns="94863" tIns="47431" rIns="94863" bIns="4743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7251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1pPr>
    <a:lvl2pPr indent="228586"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2pPr>
    <a:lvl3pPr indent="457170"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3pPr>
    <a:lvl4pPr indent="685756"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4pPr>
    <a:lvl5pPr indent="914342"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5pPr>
    <a:lvl6pPr indent="1142928"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6pPr>
    <a:lvl7pPr indent="1371512"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7pPr>
    <a:lvl8pPr indent="1600098"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8pPr>
    <a:lvl9pPr indent="1828683" defTabSz="457170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1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09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63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9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6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0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3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11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1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42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6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12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97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95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25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32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63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95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37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45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1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0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8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9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7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4863" tIns="47431" rIns="94863" bIns="474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4863" tIns="47431" rIns="94863" bIns="47431"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5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  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8681" y="6277579"/>
            <a:ext cx="4014267" cy="3904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4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1193" y="13081001"/>
            <a:ext cx="488915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4984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69968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4952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39937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4921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09905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4889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79873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4857" marR="0" indent="-634984" algn="l" defTabSz="825481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 descr="A picture containing cake&#10;&#10;Description generated with high confidence">
            <a:extLst>
              <a:ext uri="{FF2B5EF4-FFF2-40B4-BE49-F238E27FC236}">
                <a16:creationId xmlns:a16="http://schemas.microsoft.com/office/drawing/2014/main" id="{1626A039-4F23-43A3-A976-6232522B5393}"/>
              </a:ext>
            </a:extLst>
          </p:cNvPr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423"/>
            <a:ext cx="12694746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35" name="Rectangle"/>
          <p:cNvSpPr/>
          <p:nvPr/>
        </p:nvSpPr>
        <p:spPr>
          <a:xfrm rot="5400000">
            <a:off x="15315589" y="2970652"/>
            <a:ext cx="5977264" cy="10877651"/>
          </a:xfrm>
          <a:prstGeom prst="rect">
            <a:avLst/>
          </a:prstGeom>
          <a:solidFill>
            <a:srgbClr val="000000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 dirty="0"/>
          </a:p>
        </p:txBody>
      </p:sp>
      <p:sp>
        <p:nvSpPr>
          <p:cNvPr id="339" name="You Exec is a service passionately focused on the professional development and success of our members. When you join Plus, you will receive monthly exclusive essays, video interviews, book summaries, article compilations, slide decks, e-books, and other tools specifically designed to help you get ahead of the curve."/>
          <p:cNvSpPr txBox="1"/>
          <p:nvPr/>
        </p:nvSpPr>
        <p:spPr>
          <a:xfrm>
            <a:off x="12865395" y="6055497"/>
            <a:ext cx="10601205" cy="470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79702">
              <a:lnSpc>
                <a:spcPct val="120000"/>
              </a:lnSpc>
            </a:pPr>
            <a:r>
              <a:rPr lang="ru-RU" sz="2800" dirty="0"/>
              <a:t>«РАЗРАБОТКА НАУЧНО ОБОСНОВАННЫХ ПРЕДЛОЖЕНИЙ ПО УСТАНОВЛЕНИЮ ТРЕБОВАНИЙ В СФЕРЕ ТРАНСПОРТНОГО ПЛАНИРОВАНИЯ В ЦЕЛЯХ ОБЕСПЕЧЕНИЯ БАЛАНСА ХАРАКТЕРИСТИК ЗАСТРОЙКИ И ПРОВОЗНОЙ ВОЗМОЖНОСТИ ТРАНСПОРТНОЙ СИСТЕМЫ НА ВСЕХ ЭТАПАХ ГРАДОСТРОИТЕЛЬНОЙ ДЕЯТЕЛЬНОСТИ, В ТОМ ЧИСЛЕ В ЦЕЛЯХ ОБЕСПЕЧЕНИЯ ЭКОЛОГИЧЕСКИ УСТОЙЧИВОГО И ЭФФЕКТИВНОГО ФУНКЦИОНИРОВАНИЯ ТРАНСПОРТНЫХ СИСТЕМ ГОРОДОВ»</a:t>
            </a:r>
            <a:endParaRPr lang="ru-RU" sz="6000" dirty="0"/>
          </a:p>
        </p:txBody>
      </p:sp>
      <p:pic>
        <p:nvPicPr>
          <p:cNvPr id="9" name="Picture 2" descr="НИИА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6327" y="248925"/>
            <a:ext cx="2763171" cy="111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65395" y="3992004"/>
            <a:ext cx="10601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Результаты 3 этапа научно-исследовательской работы по теме: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6" y="308040"/>
            <a:ext cx="183251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Проблемы развития транспорта общего пользования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1A12F-6E71-404A-B7B9-7ACAC23C4B40}"/>
              </a:ext>
            </a:extLst>
          </p:cNvPr>
          <p:cNvSpPr txBox="1"/>
          <p:nvPr/>
        </p:nvSpPr>
        <p:spPr>
          <a:xfrm>
            <a:off x="5853286" y="1926203"/>
            <a:ext cx="15943457" cy="6093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Проблемы развития транспорта общего пользования:</a:t>
            </a:r>
          </a:p>
          <a:p>
            <a:pPr marL="342893" lvl="0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проблемы энергоэффективности парка транспортных средств транспорта общего пользования</a:t>
            </a:r>
          </a:p>
          <a:p>
            <a:pPr marL="342893" lvl="0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исчерпание пропускной способности части городских улиц и дорог, что обуславливает трудности в работе пассажирского транспорта общего пользования</a:t>
            </a:r>
          </a:p>
          <a:p>
            <a:pPr marL="342893" lvl="0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нежелание горожан переходить на общественный транспорт</a:t>
            </a:r>
          </a:p>
          <a:p>
            <a:pPr marL="342893" lvl="0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бюджеты городских властей не всегда достаточны для обустройства инфраструктуры пассажирских перевозок </a:t>
            </a:r>
          </a:p>
          <a:p>
            <a:pPr marL="342893" lvl="0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городские власти лишены возможности устанавливать тарифы для пассажирского транспорта общего пользования</a:t>
            </a:r>
          </a:p>
          <a:p>
            <a:pPr marL="342893" lvl="0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как правило, отсутствует система предоставления приоритетов в организации движения пассажирского транспорта общего пользования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CE9FE-EF08-4F4B-BD6A-585566DFE30E}"/>
              </a:ext>
            </a:extLst>
          </p:cNvPr>
          <p:cNvSpPr txBox="1"/>
          <p:nvPr/>
        </p:nvSpPr>
        <p:spPr>
          <a:xfrm>
            <a:off x="5853287" y="8592678"/>
            <a:ext cx="15943456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Проблемы развития мультимодальной системы пассажирского транспорта: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нормативной базы для формирования экономически обоснованных тарифов на единые билеты (поезд и автобус)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неопределённость с распределением ответственности перед пассажирами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федерального закона о смешанных перевозках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единых операторов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необходимых темпов развития современных видов скоростного пассажирского транспорта</a:t>
            </a:r>
          </a:p>
          <a:p>
            <a:pPr marL="342893" lvl="0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endParaRPr lang="ru-RU" sz="3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121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обеспечению приоритетного развития городского и пригородного пассажирского транспорта общего пользования как основы транспортной системы агломерации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E1D5AD0-D94A-4551-B717-9227D9355E63}"/>
              </a:ext>
            </a:extLst>
          </p:cNvPr>
          <p:cNvSpPr/>
          <p:nvPr/>
        </p:nvSpPr>
        <p:spPr>
          <a:xfrm>
            <a:off x="16373449" y="11599218"/>
            <a:ext cx="7632908" cy="7264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Комплексный подход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C5EEDA-A026-4D7E-B189-6FB58E95D004}"/>
              </a:ext>
            </a:extLst>
          </p:cNvPr>
          <p:cNvSpPr/>
          <p:nvPr/>
        </p:nvSpPr>
        <p:spPr>
          <a:xfrm>
            <a:off x="16373450" y="4779567"/>
            <a:ext cx="7632908" cy="7264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Проактивная</a:t>
            </a: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позиция властей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AE2DB91-0165-4814-B557-7E8FF6C84030}"/>
              </a:ext>
            </a:extLst>
          </p:cNvPr>
          <p:cNvSpPr/>
          <p:nvPr/>
        </p:nvSpPr>
        <p:spPr>
          <a:xfrm>
            <a:off x="16373450" y="7014713"/>
            <a:ext cx="7632908" cy="7264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Здоровая конкурентная политика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F4F4275-1346-4C81-9374-E9131E6C16BC}"/>
              </a:ext>
            </a:extLst>
          </p:cNvPr>
          <p:cNvSpPr/>
          <p:nvPr/>
        </p:nvSpPr>
        <p:spPr>
          <a:xfrm>
            <a:off x="6705022" y="7037640"/>
            <a:ext cx="7674048" cy="7264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Безусловный приоритет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21D9807-493A-47B7-9A9A-B033A860387D}"/>
              </a:ext>
            </a:extLst>
          </p:cNvPr>
          <p:cNvSpPr/>
          <p:nvPr/>
        </p:nvSpPr>
        <p:spPr>
          <a:xfrm>
            <a:off x="6705022" y="4776140"/>
            <a:ext cx="7674048" cy="7264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Современный подвижной состав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C00A65F-23F5-4684-934E-A186E7874D29}"/>
              </a:ext>
            </a:extLst>
          </p:cNvPr>
          <p:cNvSpPr/>
          <p:nvPr/>
        </p:nvSpPr>
        <p:spPr>
          <a:xfrm>
            <a:off x="6700498" y="11581622"/>
            <a:ext cx="7674049" cy="7227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Связность агломераций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331980F-4DB0-4CBD-8D8D-37B5A54246BB}"/>
              </a:ext>
            </a:extLst>
          </p:cNvPr>
          <p:cNvSpPr/>
          <p:nvPr/>
        </p:nvSpPr>
        <p:spPr>
          <a:xfrm>
            <a:off x="6705022" y="2303214"/>
            <a:ext cx="7674048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Повышение привлекательности транспорта общего пользования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9A1126-7F62-4F31-AF84-1E3BF36729C8}"/>
              </a:ext>
            </a:extLst>
          </p:cNvPr>
          <p:cNvSpPr/>
          <p:nvPr/>
        </p:nvSpPr>
        <p:spPr>
          <a:xfrm>
            <a:off x="6690858" y="9296553"/>
            <a:ext cx="7674049" cy="7227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Возрождение и развитие трамваев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4AF6BA-7249-4839-A1E6-3B7C0DA72291}"/>
              </a:ext>
            </a:extLst>
          </p:cNvPr>
          <p:cNvSpPr/>
          <p:nvPr/>
        </p:nvSpPr>
        <p:spPr>
          <a:xfrm>
            <a:off x="16373449" y="9294683"/>
            <a:ext cx="7632908" cy="75100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Активное продвижение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EA2DC2A-342F-4533-84B8-921E4DBC262D}"/>
              </a:ext>
            </a:extLst>
          </p:cNvPr>
          <p:cNvSpPr/>
          <p:nvPr/>
        </p:nvSpPr>
        <p:spPr>
          <a:xfrm>
            <a:off x="7276521" y="3701537"/>
            <a:ext cx="10504966" cy="964367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Улучшение характеристик транспорта общего пользования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Ограничение личного транспорта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7588E4D-BBCC-44FD-9768-CF15BB68EF55}"/>
              </a:ext>
            </a:extLst>
          </p:cNvPr>
          <p:cNvSpPr/>
          <p:nvPr/>
        </p:nvSpPr>
        <p:spPr>
          <a:xfrm>
            <a:off x="7276522" y="5548569"/>
            <a:ext cx="7176074" cy="1395254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Экологичный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Адаптирован для МГН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Безопасный и комфортный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E72EEC8-7F04-4DE4-B2B7-B9FB6B6C405D}"/>
              </a:ext>
            </a:extLst>
          </p:cNvPr>
          <p:cNvSpPr/>
          <p:nvPr/>
        </p:nvSpPr>
        <p:spPr>
          <a:xfrm>
            <a:off x="7276522" y="7842501"/>
            <a:ext cx="7176073" cy="1395254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Выделенные полосы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Приоритет на светофорах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Обособленные трамвайные пути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539A046-5716-4E9C-AF07-A9717824CFA5}"/>
              </a:ext>
            </a:extLst>
          </p:cNvPr>
          <p:cNvSpPr/>
          <p:nvPr/>
        </p:nvSpPr>
        <p:spPr>
          <a:xfrm>
            <a:off x="7280066" y="10102846"/>
            <a:ext cx="7172865" cy="1395254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Экологичный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Вместительный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Комфортный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D5F6CFE-6B32-40E1-A007-976F50F57F8A}"/>
              </a:ext>
            </a:extLst>
          </p:cNvPr>
          <p:cNvSpPr/>
          <p:nvPr/>
        </p:nvSpPr>
        <p:spPr>
          <a:xfrm>
            <a:off x="16887322" y="5571482"/>
            <a:ext cx="5313459" cy="1395254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Контроль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ИТС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Сбор информации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E1880C5-F19F-474A-9C36-CC9809CEFF4D}"/>
              </a:ext>
            </a:extLst>
          </p:cNvPr>
          <p:cNvSpPr/>
          <p:nvPr/>
        </p:nvSpPr>
        <p:spPr>
          <a:xfrm>
            <a:off x="16887322" y="7803566"/>
            <a:ext cx="7479054" cy="1395254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Единый оператор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Экономически обоснованные тарифы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Отсутствие ценовой конкуренции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F7C835-54F3-4354-BEB1-C3ECE6BBD9E7}"/>
              </a:ext>
            </a:extLst>
          </p:cNvPr>
          <p:cNvSpPr/>
          <p:nvPr/>
        </p:nvSpPr>
        <p:spPr>
          <a:xfrm>
            <a:off x="16887323" y="10116569"/>
            <a:ext cx="7172866" cy="1395254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Брендинг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Акции по привлечению пассажиров</a:t>
            </a:r>
          </a:p>
          <a:p>
            <a:pPr marL="571500" indent="-571500" algn="l" defTabSz="8255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Вовлечение горожан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8" name="Рисунок 67" descr="Трамвай">
            <a:extLst>
              <a:ext uri="{FF2B5EF4-FFF2-40B4-BE49-F238E27FC236}">
                <a16:creationId xmlns:a16="http://schemas.microsoft.com/office/drawing/2014/main" id="{68E7B213-2A0E-4C61-98C2-59D524B5C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4126" y="2518383"/>
            <a:ext cx="914400" cy="914400"/>
          </a:xfrm>
          <a:prstGeom prst="rect">
            <a:avLst/>
          </a:prstGeom>
        </p:spPr>
      </p:pic>
      <p:pic>
        <p:nvPicPr>
          <p:cNvPr id="77" name="Рисунок 76" descr="Трамвай">
            <a:extLst>
              <a:ext uri="{FF2B5EF4-FFF2-40B4-BE49-F238E27FC236}">
                <a16:creationId xmlns:a16="http://schemas.microsoft.com/office/drawing/2014/main" id="{EEF50F32-A0B4-4567-B4C2-5FD2D90FF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35298" y="11485807"/>
            <a:ext cx="914400" cy="914400"/>
          </a:xfrm>
          <a:prstGeom prst="rect">
            <a:avLst/>
          </a:prstGeom>
        </p:spPr>
      </p:pic>
      <p:pic>
        <p:nvPicPr>
          <p:cNvPr id="79" name="Рисунок 78" descr="Трамвай">
            <a:extLst>
              <a:ext uri="{FF2B5EF4-FFF2-40B4-BE49-F238E27FC236}">
                <a16:creationId xmlns:a16="http://schemas.microsoft.com/office/drawing/2014/main" id="{AFF610A8-189D-49DA-A8CE-4A70788AD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29243" y="9188446"/>
            <a:ext cx="914400" cy="914400"/>
          </a:xfrm>
          <a:prstGeom prst="rect">
            <a:avLst/>
          </a:prstGeom>
        </p:spPr>
      </p:pic>
      <p:pic>
        <p:nvPicPr>
          <p:cNvPr id="81" name="Рисунок 80" descr="Трамвай">
            <a:extLst>
              <a:ext uri="{FF2B5EF4-FFF2-40B4-BE49-F238E27FC236}">
                <a16:creationId xmlns:a16="http://schemas.microsoft.com/office/drawing/2014/main" id="{D25BAB63-8B9A-449B-A202-2559A6C82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36277" y="6966736"/>
            <a:ext cx="914400" cy="914400"/>
          </a:xfrm>
          <a:prstGeom prst="rect">
            <a:avLst/>
          </a:prstGeom>
        </p:spPr>
      </p:pic>
      <p:pic>
        <p:nvPicPr>
          <p:cNvPr id="83" name="Рисунок 82" descr="Трамвай">
            <a:extLst>
              <a:ext uri="{FF2B5EF4-FFF2-40B4-BE49-F238E27FC236}">
                <a16:creationId xmlns:a16="http://schemas.microsoft.com/office/drawing/2014/main" id="{453C0AF2-8F9A-4727-B557-0D7B605D7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36277" y="4687991"/>
            <a:ext cx="914400" cy="914400"/>
          </a:xfrm>
          <a:prstGeom prst="rect">
            <a:avLst/>
          </a:prstGeom>
        </p:spPr>
      </p:pic>
      <p:pic>
        <p:nvPicPr>
          <p:cNvPr id="85" name="Рисунок 84" descr="Трамвай">
            <a:extLst>
              <a:ext uri="{FF2B5EF4-FFF2-40B4-BE49-F238E27FC236}">
                <a16:creationId xmlns:a16="http://schemas.microsoft.com/office/drawing/2014/main" id="{1268C2D9-9ABA-441D-A671-59A84E4AA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686" y="11498100"/>
            <a:ext cx="914400" cy="914400"/>
          </a:xfrm>
          <a:prstGeom prst="rect">
            <a:avLst/>
          </a:prstGeom>
        </p:spPr>
      </p:pic>
      <p:pic>
        <p:nvPicPr>
          <p:cNvPr id="87" name="Рисунок 86" descr="Трамвай">
            <a:extLst>
              <a:ext uri="{FF2B5EF4-FFF2-40B4-BE49-F238E27FC236}">
                <a16:creationId xmlns:a16="http://schemas.microsoft.com/office/drawing/2014/main" id="{EC217CB1-6CB5-4F68-9E35-1B8AEBEBB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1555" y="9202169"/>
            <a:ext cx="914400" cy="914400"/>
          </a:xfrm>
          <a:prstGeom prst="rect">
            <a:avLst/>
          </a:prstGeom>
        </p:spPr>
      </p:pic>
      <p:pic>
        <p:nvPicPr>
          <p:cNvPr id="89" name="Рисунок 88" descr="Трамвай">
            <a:extLst>
              <a:ext uri="{FF2B5EF4-FFF2-40B4-BE49-F238E27FC236}">
                <a16:creationId xmlns:a16="http://schemas.microsoft.com/office/drawing/2014/main" id="{307804E6-50CB-463B-8DF5-FFA74BD4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1484" y="6985352"/>
            <a:ext cx="914400" cy="914400"/>
          </a:xfrm>
          <a:prstGeom prst="rect">
            <a:avLst/>
          </a:prstGeom>
        </p:spPr>
      </p:pic>
      <p:pic>
        <p:nvPicPr>
          <p:cNvPr id="91" name="Рисунок 90" descr="Трамвай">
            <a:extLst>
              <a:ext uri="{FF2B5EF4-FFF2-40B4-BE49-F238E27FC236}">
                <a16:creationId xmlns:a16="http://schemas.microsoft.com/office/drawing/2014/main" id="{E2C9AD2A-C983-4E53-A157-1DEA6FBFA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2202" y="47338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6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обеспечению приоритетного развития городского и пригородного пассажирского транспорта общего пользования как основы транспортной системы агломерации</a:t>
            </a:r>
          </a:p>
        </p:txBody>
      </p:sp>
      <p:sp>
        <p:nvSpPr>
          <p:cNvPr id="5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4874650C-CA3E-4552-AE2D-F5303DB71537}"/>
              </a:ext>
            </a:extLst>
          </p:cNvPr>
          <p:cNvSpPr/>
          <p:nvPr/>
        </p:nvSpPr>
        <p:spPr>
          <a:xfrm>
            <a:off x="6124354" y="2162285"/>
            <a:ext cx="17820168" cy="11325324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Примеры мероприятий: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реализация проектов совершенствования маршрутных сетей городских агломераций, внедрение современных диспетчерских систем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приоритетное развитие скоростных и высокоскоростных (в том числе внеуличных) видов городского и пригородного транспорта с целью повышения его привлекательности по отношению к индивидуальным видам транспорта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развитие инфраструктуры для пассажирских перевозок, в частности, размещение и обустройство объектов инфраструктуры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расширение сферы применения современных технических средств контроля за скоростными режимами движения транспортных средств, а также режимами труда и отдыха водителей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развитие системы регулирования тарифов на пассажирском автомобильном транспорте, определение и использование механизмов компенсации выпадающих доходов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внедрение бесконтактных систем оплаты проезда в транспортных средствах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создание развитой системы статистического учета на транспорте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развитие новых технологий управления транспортом общего пользования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развитие конкуренции, широкое привлечение частных операторов и инвесторов</a:t>
            </a:r>
          </a:p>
        </p:txBody>
      </p:sp>
    </p:spTree>
    <p:extLst>
      <p:ext uri="{BB962C8B-B14F-4D97-AF65-F5344CB8AC3E}">
        <p14:creationId xmlns:p14="http://schemas.microsoft.com/office/powerpoint/2010/main" val="11508946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развитию пеших передвижений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E1D5AD0-D94A-4551-B717-9227D9355E63}"/>
              </a:ext>
            </a:extLst>
          </p:cNvPr>
          <p:cNvSpPr/>
          <p:nvPr/>
        </p:nvSpPr>
        <p:spPr>
          <a:xfrm>
            <a:off x="15849181" y="9045721"/>
            <a:ext cx="8140289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Новое использование общественных мест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C5EEDA-A026-4D7E-B189-6FB58E95D004}"/>
              </a:ext>
            </a:extLst>
          </p:cNvPr>
          <p:cNvSpPr/>
          <p:nvPr/>
        </p:nvSpPr>
        <p:spPr>
          <a:xfrm>
            <a:off x="6652272" y="10091992"/>
            <a:ext cx="7632908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Установка критериев пешей доступности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AE2DB91-0165-4814-B557-7E8FF6C84030}"/>
              </a:ext>
            </a:extLst>
          </p:cNvPr>
          <p:cNvSpPr/>
          <p:nvPr/>
        </p:nvSpPr>
        <p:spPr>
          <a:xfrm>
            <a:off x="15874351" y="5718662"/>
            <a:ext cx="8140290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Совмещение размещения различных услуг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F4F4275-1346-4C81-9374-E9131E6C16BC}"/>
              </a:ext>
            </a:extLst>
          </p:cNvPr>
          <p:cNvSpPr/>
          <p:nvPr/>
        </p:nvSpPr>
        <p:spPr>
          <a:xfrm>
            <a:off x="6723552" y="8036359"/>
            <a:ext cx="7611451" cy="7264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Установление размера квартала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21D9807-493A-47B7-9A9A-B033A860387D}"/>
              </a:ext>
            </a:extLst>
          </p:cNvPr>
          <p:cNvSpPr/>
          <p:nvPr/>
        </p:nvSpPr>
        <p:spPr>
          <a:xfrm>
            <a:off x="6699857" y="4018980"/>
            <a:ext cx="7678807" cy="19523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Отказ от политики и проектов, способствующих разрастанию застройки с низкой плотностью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331980F-4DB0-4CBD-8D8D-37B5A54246BB}"/>
              </a:ext>
            </a:extLst>
          </p:cNvPr>
          <p:cNvSpPr/>
          <p:nvPr/>
        </p:nvSpPr>
        <p:spPr>
          <a:xfrm>
            <a:off x="6705022" y="1600716"/>
            <a:ext cx="7674130" cy="7264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Уплотнение застройки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9A1126-7F62-4F31-AF84-1E3BF36729C8}"/>
              </a:ext>
            </a:extLst>
          </p:cNvPr>
          <p:cNvSpPr/>
          <p:nvPr/>
        </p:nvSpPr>
        <p:spPr>
          <a:xfrm>
            <a:off x="15874351" y="4058639"/>
            <a:ext cx="8108204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Поиск уже используемых кратчайших путей и их преобразование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4AF6BA-7249-4839-A1E6-3B7C0DA72291}"/>
              </a:ext>
            </a:extLst>
          </p:cNvPr>
          <p:cNvSpPr/>
          <p:nvPr/>
        </p:nvSpPr>
        <p:spPr>
          <a:xfrm>
            <a:off x="15874351" y="11511242"/>
            <a:ext cx="8140290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Отказ от размещения служб одного типа в одном районе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EA2DC2A-342F-4533-84B8-921E4DBC262D}"/>
              </a:ext>
            </a:extLst>
          </p:cNvPr>
          <p:cNvSpPr/>
          <p:nvPr/>
        </p:nvSpPr>
        <p:spPr>
          <a:xfrm>
            <a:off x="7280066" y="2446646"/>
            <a:ext cx="10905153" cy="1395254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Обновление ПЗЗ – смешанное землепользование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Предотвращение разрастания застройки с низкой плотностью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Избе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жание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центрификации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7588E4D-BBCC-44FD-9768-CF15BB68EF55}"/>
              </a:ext>
            </a:extLst>
          </p:cNvPr>
          <p:cNvSpPr/>
          <p:nvPr/>
        </p:nvSpPr>
        <p:spPr>
          <a:xfrm>
            <a:off x="7257423" y="6076885"/>
            <a:ext cx="7176074" cy="1395254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Скоростные автомагистрали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Расширение дорог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Инфраструктура на окраинах городов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E72EEC8-7F04-4DE4-B2B7-B9FB6B6C405D}"/>
              </a:ext>
            </a:extLst>
          </p:cNvPr>
          <p:cNvSpPr/>
          <p:nvPr/>
        </p:nvSpPr>
        <p:spPr>
          <a:xfrm>
            <a:off x="7214024" y="8854801"/>
            <a:ext cx="7176073" cy="964367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В зависимости от города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Оптимальный размер: 12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тыс.кв.м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D5F6CFE-6B32-40E1-A007-976F50F57F8A}"/>
              </a:ext>
            </a:extLst>
          </p:cNvPr>
          <p:cNvSpPr/>
          <p:nvPr/>
        </p:nvSpPr>
        <p:spPr>
          <a:xfrm>
            <a:off x="7280066" y="11523697"/>
            <a:ext cx="5313459" cy="964367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Париж: район 15-ти минут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Сингапур: район 20-ти минут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E1880C5-F19F-474A-9C36-CC9809CEFF4D}"/>
              </a:ext>
            </a:extLst>
          </p:cNvPr>
          <p:cNvSpPr/>
          <p:nvPr/>
        </p:nvSpPr>
        <p:spPr>
          <a:xfrm>
            <a:off x="16426573" y="7158217"/>
            <a:ext cx="7479054" cy="1826141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Социальные услуги + коммерческие услуги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Тель-Авив: детские клиники в общественных центрах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DAFCCE-9A5B-44A1-8DA6-56E9EE8EC28F}"/>
              </a:ext>
            </a:extLst>
          </p:cNvPr>
          <p:cNvSpPr/>
          <p:nvPr/>
        </p:nvSpPr>
        <p:spPr>
          <a:xfrm>
            <a:off x="16411541" y="10465985"/>
            <a:ext cx="7479054" cy="964367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Парки + рынки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Парки + бассейн</a:t>
            </a:r>
          </a:p>
        </p:txBody>
      </p:sp>
      <p:grpSp>
        <p:nvGrpSpPr>
          <p:cNvPr id="11" name="Рисунок 4" descr="Пешком">
            <a:extLst>
              <a:ext uri="{FF2B5EF4-FFF2-40B4-BE49-F238E27FC236}">
                <a16:creationId xmlns:a16="http://schemas.microsoft.com/office/drawing/2014/main" id="{F045E821-0206-4609-8DCF-C8BEA59E0104}"/>
              </a:ext>
            </a:extLst>
          </p:cNvPr>
          <p:cNvGrpSpPr/>
          <p:nvPr/>
        </p:nvGrpSpPr>
        <p:grpSpPr>
          <a:xfrm>
            <a:off x="5761858" y="1543333"/>
            <a:ext cx="537055" cy="820522"/>
            <a:chOff x="19052626" y="1780791"/>
            <a:chExt cx="537055" cy="820522"/>
          </a:xfrm>
          <a:solidFill>
            <a:srgbClr val="000000"/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B5A0290D-A2D8-4A77-81B4-A8B6247E2F26}"/>
                </a:ext>
              </a:extLst>
            </p:cNvPr>
            <p:cNvSpPr/>
            <p:nvPr/>
          </p:nvSpPr>
          <p:spPr>
            <a:xfrm>
              <a:off x="19302107" y="1780791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152400 w 152400"/>
                <a:gd name="connsiteY1" fmla="*/ 76200 h 152400"/>
                <a:gd name="connsiteX2" fmla="*/ 76200 w 152400"/>
                <a:gd name="connsiteY2" fmla="*/ 0 h 152400"/>
                <a:gd name="connsiteX3" fmla="*/ 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19050 h 152400"/>
                <a:gd name="connsiteX6" fmla="*/ 133350 w 152400"/>
                <a:gd name="connsiteY6" fmla="*/ 76200 h 152400"/>
                <a:gd name="connsiteX7" fmla="*/ 76200 w 152400"/>
                <a:gd name="connsiteY7" fmla="*/ 133350 h 152400"/>
                <a:gd name="connsiteX8" fmla="*/ 19050 w 152400"/>
                <a:gd name="connsiteY8" fmla="*/ 76200 h 152400"/>
                <a:gd name="connsiteX9" fmla="*/ 76200 w 152400"/>
                <a:gd name="connsiteY9" fmla="*/ 190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400" y="34116"/>
                    <a:pt x="118284" y="0"/>
                    <a:pt x="76200" y="0"/>
                  </a:cubicBez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lose/>
                  <a:moveTo>
                    <a:pt x="76200" y="19050"/>
                  </a:move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50" y="107763"/>
                    <a:pt x="107763" y="133350"/>
                    <a:pt x="76200" y="133350"/>
                  </a:cubicBez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71" y="44639"/>
                    <a:pt x="44640" y="19054"/>
                    <a:pt x="76200" y="1901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C349C133-D60C-4967-BA15-DC6EE13E8462}"/>
                </a:ext>
              </a:extLst>
            </p:cNvPr>
            <p:cNvSpPr/>
            <p:nvPr/>
          </p:nvSpPr>
          <p:spPr>
            <a:xfrm>
              <a:off x="19052626" y="2270585"/>
              <a:ext cx="235611" cy="330727"/>
            </a:xfrm>
            <a:custGeom>
              <a:avLst/>
              <a:gdLst>
                <a:gd name="connsiteX0" fmla="*/ 201855 w 235611"/>
                <a:gd name="connsiteY0" fmla="*/ 132874 h 330727"/>
                <a:gd name="connsiteX1" fmla="*/ 196512 w 235611"/>
                <a:gd name="connsiteY1" fmla="*/ 144094 h 330727"/>
                <a:gd name="connsiteX2" fmla="*/ 66972 w 235611"/>
                <a:gd name="connsiteY2" fmla="*/ 301361 h 330727"/>
                <a:gd name="connsiteX3" fmla="*/ 45798 w 235611"/>
                <a:gd name="connsiteY3" fmla="*/ 311658 h 330727"/>
                <a:gd name="connsiteX4" fmla="*/ 28748 w 235611"/>
                <a:gd name="connsiteY4" fmla="*/ 305505 h 330727"/>
                <a:gd name="connsiteX5" fmla="*/ 25433 w 235611"/>
                <a:gd name="connsiteY5" fmla="*/ 267138 h 330727"/>
                <a:gd name="connsiteX6" fmla="*/ 149258 w 235611"/>
                <a:gd name="connsiteY6" fmla="*/ 116443 h 330727"/>
                <a:gd name="connsiteX7" fmla="*/ 151239 w 235611"/>
                <a:gd name="connsiteY7" fmla="*/ 112309 h 330727"/>
                <a:gd name="connsiteX8" fmla="*/ 170689 w 235611"/>
                <a:gd name="connsiteY8" fmla="*/ 17269 h 330727"/>
                <a:gd name="connsiteX9" fmla="*/ 154783 w 235611"/>
                <a:gd name="connsiteY9" fmla="*/ 0 h 330727"/>
                <a:gd name="connsiteX10" fmla="*/ 133066 w 235611"/>
                <a:gd name="connsiteY10" fmla="*/ 106175 h 330727"/>
                <a:gd name="connsiteX11" fmla="*/ 10717 w 235611"/>
                <a:gd name="connsiteY11" fmla="*/ 255041 h 330727"/>
                <a:gd name="connsiteX12" fmla="*/ 16499 w 235611"/>
                <a:gd name="connsiteY12" fmla="*/ 320097 h 330727"/>
                <a:gd name="connsiteX13" fmla="*/ 81183 w 235611"/>
                <a:gd name="connsiteY13" fmla="*/ 314180 h 330727"/>
                <a:gd name="connsiteX14" fmla="*/ 81840 w 235611"/>
                <a:gd name="connsiteY14" fmla="*/ 313373 h 330727"/>
                <a:gd name="connsiteX15" fmla="*/ 211380 w 235611"/>
                <a:gd name="connsiteY15" fmla="*/ 156096 h 330727"/>
                <a:gd name="connsiteX16" fmla="*/ 220657 w 235611"/>
                <a:gd name="connsiteY16" fmla="*/ 136369 h 330727"/>
                <a:gd name="connsiteX17" fmla="*/ 235612 w 235611"/>
                <a:gd name="connsiteY17" fmla="*/ 64094 h 330727"/>
                <a:gd name="connsiteX18" fmla="*/ 218676 w 235611"/>
                <a:gd name="connsiteY18" fmla="*/ 51892 h 3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1" h="330727">
                  <a:moveTo>
                    <a:pt x="201855" y="132874"/>
                  </a:moveTo>
                  <a:cubicBezTo>
                    <a:pt x="201033" y="137000"/>
                    <a:pt x="199197" y="140856"/>
                    <a:pt x="196512" y="144094"/>
                  </a:cubicBezTo>
                  <a:lnTo>
                    <a:pt x="66972" y="301361"/>
                  </a:lnTo>
                  <a:cubicBezTo>
                    <a:pt x="61921" y="307927"/>
                    <a:pt x="54080" y="311740"/>
                    <a:pt x="45798" y="311658"/>
                  </a:cubicBezTo>
                  <a:cubicBezTo>
                    <a:pt x="39561" y="311718"/>
                    <a:pt x="33509" y="309535"/>
                    <a:pt x="28748" y="305505"/>
                  </a:cubicBezTo>
                  <a:cubicBezTo>
                    <a:pt x="17259" y="295814"/>
                    <a:pt x="15777" y="278655"/>
                    <a:pt x="25433" y="267138"/>
                  </a:cubicBezTo>
                  <a:lnTo>
                    <a:pt x="149258" y="116443"/>
                  </a:lnTo>
                  <a:cubicBezTo>
                    <a:pt x="150245" y="115247"/>
                    <a:pt x="150925" y="113828"/>
                    <a:pt x="151239" y="112309"/>
                  </a:cubicBezTo>
                  <a:lnTo>
                    <a:pt x="170689" y="17269"/>
                  </a:lnTo>
                  <a:cubicBezTo>
                    <a:pt x="164404" y="12503"/>
                    <a:pt x="159017" y="6655"/>
                    <a:pt x="154783" y="0"/>
                  </a:cubicBezTo>
                  <a:lnTo>
                    <a:pt x="133066" y="106175"/>
                  </a:lnTo>
                  <a:lnTo>
                    <a:pt x="10717" y="255041"/>
                  </a:lnTo>
                  <a:cubicBezTo>
                    <a:pt x="-5584" y="274624"/>
                    <a:pt x="-3000" y="303696"/>
                    <a:pt x="16499" y="320097"/>
                  </a:cubicBezTo>
                  <a:cubicBezTo>
                    <a:pt x="35994" y="336326"/>
                    <a:pt x="64954" y="333677"/>
                    <a:pt x="81183" y="314180"/>
                  </a:cubicBezTo>
                  <a:cubicBezTo>
                    <a:pt x="81405" y="313914"/>
                    <a:pt x="81624" y="313644"/>
                    <a:pt x="81840" y="313373"/>
                  </a:cubicBezTo>
                  <a:lnTo>
                    <a:pt x="211380" y="156096"/>
                  </a:lnTo>
                  <a:cubicBezTo>
                    <a:pt x="216060" y="150391"/>
                    <a:pt x="219248" y="143612"/>
                    <a:pt x="220657" y="136369"/>
                  </a:cubicBezTo>
                  <a:lnTo>
                    <a:pt x="235612" y="64094"/>
                  </a:lnTo>
                  <a:lnTo>
                    <a:pt x="218676" y="51892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C1415A86-541F-4FD2-A436-6D5EC12C98CE}"/>
                </a:ext>
              </a:extLst>
            </p:cNvPr>
            <p:cNvSpPr/>
            <p:nvPr/>
          </p:nvSpPr>
          <p:spPr>
            <a:xfrm>
              <a:off x="19101027" y="1953594"/>
              <a:ext cx="488655" cy="647692"/>
            </a:xfrm>
            <a:custGeom>
              <a:avLst/>
              <a:gdLst>
                <a:gd name="connsiteX0" fmla="*/ 456978 w 488655"/>
                <a:gd name="connsiteY0" fmla="*/ 196472 h 647692"/>
                <a:gd name="connsiteX1" fmla="*/ 365862 w 488655"/>
                <a:gd name="connsiteY1" fmla="*/ 166383 h 647692"/>
                <a:gd name="connsiteX2" fmla="*/ 312570 w 488655"/>
                <a:gd name="connsiteY2" fmla="*/ 43701 h 647692"/>
                <a:gd name="connsiteX3" fmla="*/ 239561 w 488655"/>
                <a:gd name="connsiteY3" fmla="*/ 0 h 647692"/>
                <a:gd name="connsiteX4" fmla="*/ 204642 w 488655"/>
                <a:gd name="connsiteY4" fmla="*/ 8058 h 647692"/>
                <a:gd name="connsiteX5" fmla="*/ 75188 w 488655"/>
                <a:gd name="connsiteY5" fmla="*/ 58931 h 647692"/>
                <a:gd name="connsiteX6" fmla="*/ 49632 w 488655"/>
                <a:gd name="connsiteY6" fmla="*/ 84439 h 647692"/>
                <a:gd name="connsiteX7" fmla="*/ 3341 w 488655"/>
                <a:gd name="connsiteY7" fmla="*/ 195510 h 647692"/>
                <a:gd name="connsiteX8" fmla="*/ 3960 w 488655"/>
                <a:gd name="connsiteY8" fmla="*/ 231953 h 647692"/>
                <a:gd name="connsiteX9" fmla="*/ 28991 w 488655"/>
                <a:gd name="connsiteY9" fmla="*/ 255965 h 647692"/>
                <a:gd name="connsiteX10" fmla="*/ 46384 w 488655"/>
                <a:gd name="connsiteY10" fmla="*/ 259413 h 647692"/>
                <a:gd name="connsiteX11" fmla="*/ 89447 w 488655"/>
                <a:gd name="connsiteY11" fmla="*/ 230267 h 647692"/>
                <a:gd name="connsiteX12" fmla="*/ 125832 w 488655"/>
                <a:gd name="connsiteY12" fmla="*/ 138036 h 647692"/>
                <a:gd name="connsiteX13" fmla="*/ 144358 w 488655"/>
                <a:gd name="connsiteY13" fmla="*/ 130978 h 647692"/>
                <a:gd name="connsiteX14" fmla="*/ 144475 w 488655"/>
                <a:gd name="connsiteY14" fmla="*/ 131008 h 647692"/>
                <a:gd name="connsiteX15" fmla="*/ 144482 w 488655"/>
                <a:gd name="connsiteY15" fmla="*/ 131083 h 647692"/>
                <a:gd name="connsiteX16" fmla="*/ 117479 w 488655"/>
                <a:gd name="connsiteY16" fmla="*/ 262890 h 647692"/>
                <a:gd name="connsiteX17" fmla="*/ 134567 w 488655"/>
                <a:gd name="connsiteY17" fmla="*/ 319764 h 647692"/>
                <a:gd name="connsiteX18" fmla="*/ 134567 w 488655"/>
                <a:gd name="connsiteY18" fmla="*/ 319764 h 647692"/>
                <a:gd name="connsiteX19" fmla="*/ 275375 w 488655"/>
                <a:gd name="connsiteY19" fmla="*/ 421167 h 647692"/>
                <a:gd name="connsiteX20" fmla="*/ 275375 w 488655"/>
                <a:gd name="connsiteY20" fmla="*/ 599123 h 647692"/>
                <a:gd name="connsiteX21" fmla="*/ 317218 w 488655"/>
                <a:gd name="connsiteY21" fmla="*/ 647462 h 647692"/>
                <a:gd name="connsiteX22" fmla="*/ 368140 w 488655"/>
                <a:gd name="connsiteY22" fmla="*/ 605721 h 647692"/>
                <a:gd name="connsiteX23" fmla="*/ 368367 w 488655"/>
                <a:gd name="connsiteY23" fmla="*/ 601189 h 647692"/>
                <a:gd name="connsiteX24" fmla="*/ 368367 w 488655"/>
                <a:gd name="connsiteY24" fmla="*/ 397812 h 647692"/>
                <a:gd name="connsiteX25" fmla="*/ 349670 w 488655"/>
                <a:gd name="connsiteY25" fmla="*/ 360540 h 647692"/>
                <a:gd name="connsiteX26" fmla="*/ 264897 w 488655"/>
                <a:gd name="connsiteY26" fmla="*/ 298494 h 647692"/>
                <a:gd name="connsiteX27" fmla="*/ 275289 w 488655"/>
                <a:gd name="connsiteY27" fmla="*/ 246564 h 647692"/>
                <a:gd name="connsiteX28" fmla="*/ 279185 w 488655"/>
                <a:gd name="connsiteY28" fmla="*/ 225990 h 647692"/>
                <a:gd name="connsiteX29" fmla="*/ 295377 w 488655"/>
                <a:gd name="connsiteY29" fmla="*/ 141532 h 647692"/>
                <a:gd name="connsiteX30" fmla="*/ 288161 w 488655"/>
                <a:gd name="connsiteY30" fmla="*/ 130157 h 647692"/>
                <a:gd name="connsiteX31" fmla="*/ 276786 w 488655"/>
                <a:gd name="connsiteY31" fmla="*/ 137373 h 647692"/>
                <a:gd name="connsiteX32" fmla="*/ 276670 w 488655"/>
                <a:gd name="connsiteY32" fmla="*/ 137989 h 647692"/>
                <a:gd name="connsiteX33" fmla="*/ 260697 w 488655"/>
                <a:gd name="connsiteY33" fmla="*/ 222333 h 647692"/>
                <a:gd name="connsiteX34" fmla="*/ 245018 w 488655"/>
                <a:gd name="connsiteY34" fmla="*/ 300723 h 647692"/>
                <a:gd name="connsiteX35" fmla="*/ 248733 w 488655"/>
                <a:gd name="connsiteY35" fmla="*/ 310248 h 647692"/>
                <a:gd name="connsiteX36" fmla="*/ 338554 w 488655"/>
                <a:gd name="connsiteY36" fmla="*/ 375971 h 647692"/>
                <a:gd name="connsiteX37" fmla="*/ 349279 w 488655"/>
                <a:gd name="connsiteY37" fmla="*/ 397755 h 647692"/>
                <a:gd name="connsiteX38" fmla="*/ 349279 w 488655"/>
                <a:gd name="connsiteY38" fmla="*/ 600075 h 647692"/>
                <a:gd name="connsiteX39" fmla="*/ 327295 w 488655"/>
                <a:gd name="connsiteY39" fmla="*/ 628079 h 647692"/>
                <a:gd name="connsiteX40" fmla="*/ 294956 w 488655"/>
                <a:gd name="connsiteY40" fmla="*/ 606503 h 647692"/>
                <a:gd name="connsiteX41" fmla="*/ 294425 w 488655"/>
                <a:gd name="connsiteY41" fmla="*/ 601199 h 647692"/>
                <a:gd name="connsiteX42" fmla="*/ 294425 w 488655"/>
                <a:gd name="connsiteY42" fmla="*/ 416300 h 647692"/>
                <a:gd name="connsiteX43" fmla="*/ 290481 w 488655"/>
                <a:gd name="connsiteY43" fmla="*/ 408584 h 647692"/>
                <a:gd name="connsiteX44" fmla="*/ 145701 w 488655"/>
                <a:gd name="connsiteY44" fmla="*/ 304257 h 647692"/>
                <a:gd name="connsiteX45" fmla="*/ 134405 w 488655"/>
                <a:gd name="connsiteY45" fmla="*/ 275349 h 647692"/>
                <a:gd name="connsiteX46" fmla="*/ 166666 w 488655"/>
                <a:gd name="connsiteY46" fmla="*/ 117748 h 647692"/>
                <a:gd name="connsiteX47" fmla="*/ 159246 w 488655"/>
                <a:gd name="connsiteY47" fmla="*/ 106506 h 647692"/>
                <a:gd name="connsiteX48" fmla="*/ 153940 w 488655"/>
                <a:gd name="connsiteY48" fmla="*/ 106937 h 647692"/>
                <a:gd name="connsiteX49" fmla="*/ 115088 w 488655"/>
                <a:gd name="connsiteY49" fmla="*/ 121729 h 647692"/>
                <a:gd name="connsiteX50" fmla="*/ 109621 w 488655"/>
                <a:gd name="connsiteY50" fmla="*/ 127140 h 647692"/>
                <a:gd name="connsiteX51" fmla="*/ 71663 w 488655"/>
                <a:gd name="connsiteY51" fmla="*/ 223437 h 647692"/>
                <a:gd name="connsiteX52" fmla="*/ 46384 w 488655"/>
                <a:gd name="connsiteY52" fmla="*/ 240363 h 647692"/>
                <a:gd name="connsiteX53" fmla="*/ 35907 w 488655"/>
                <a:gd name="connsiteY53" fmla="*/ 238220 h 647692"/>
                <a:gd name="connsiteX54" fmla="*/ 21390 w 488655"/>
                <a:gd name="connsiteY54" fmla="*/ 224304 h 647692"/>
                <a:gd name="connsiteX55" fmla="*/ 20971 w 488655"/>
                <a:gd name="connsiteY55" fmla="*/ 202711 h 647692"/>
                <a:gd name="connsiteX56" fmla="*/ 67234 w 488655"/>
                <a:gd name="connsiteY56" fmla="*/ 91650 h 647692"/>
                <a:gd name="connsiteX57" fmla="*/ 82208 w 488655"/>
                <a:gd name="connsiteY57" fmla="*/ 76629 h 647692"/>
                <a:gd name="connsiteX58" fmla="*/ 212386 w 488655"/>
                <a:gd name="connsiteY58" fmla="*/ 25441 h 647692"/>
                <a:gd name="connsiteX59" fmla="*/ 239561 w 488655"/>
                <a:gd name="connsiteY59" fmla="*/ 19050 h 647692"/>
                <a:gd name="connsiteX60" fmla="*/ 295758 w 488655"/>
                <a:gd name="connsiteY60" fmla="*/ 52568 h 647692"/>
                <a:gd name="connsiteX61" fmla="*/ 350127 w 488655"/>
                <a:gd name="connsiteY61" fmla="*/ 177937 h 647692"/>
                <a:gd name="connsiteX62" fmla="*/ 355842 w 488655"/>
                <a:gd name="connsiteY62" fmla="*/ 183128 h 647692"/>
                <a:gd name="connsiteX63" fmla="*/ 451016 w 488655"/>
                <a:gd name="connsiteY63" fmla="*/ 214560 h 647692"/>
                <a:gd name="connsiteX64" fmla="*/ 468218 w 488655"/>
                <a:gd name="connsiteY64" fmla="*/ 249326 h 647692"/>
                <a:gd name="connsiteX65" fmla="*/ 442014 w 488655"/>
                <a:gd name="connsiteY65" fmla="*/ 268110 h 647692"/>
                <a:gd name="connsiteX66" fmla="*/ 432975 w 488655"/>
                <a:gd name="connsiteY66" fmla="*/ 266700 h 647692"/>
                <a:gd name="connsiteX67" fmla="*/ 322304 w 488655"/>
                <a:gd name="connsiteY67" fmla="*/ 229848 h 647692"/>
                <a:gd name="connsiteX68" fmla="*/ 305607 w 488655"/>
                <a:gd name="connsiteY68" fmla="*/ 214684 h 647692"/>
                <a:gd name="connsiteX69" fmla="*/ 302187 w 488655"/>
                <a:gd name="connsiteY69" fmla="*/ 206778 h 647692"/>
                <a:gd name="connsiteX70" fmla="*/ 296882 w 488655"/>
                <a:gd name="connsiteY70" fmla="*/ 234820 h 647692"/>
                <a:gd name="connsiteX71" fmla="*/ 316027 w 488655"/>
                <a:gd name="connsiteY71" fmla="*/ 247841 h 647692"/>
                <a:gd name="connsiteX72" fmla="*/ 427727 w 488655"/>
                <a:gd name="connsiteY72" fmla="*/ 284988 h 647692"/>
                <a:gd name="connsiteX73" fmla="*/ 442014 w 488655"/>
                <a:gd name="connsiteY73" fmla="*/ 287103 h 647692"/>
                <a:gd name="connsiteX74" fmla="*/ 486182 w 488655"/>
                <a:gd name="connsiteY74" fmla="*/ 255670 h 647692"/>
                <a:gd name="connsiteX75" fmla="*/ 456978 w 488655"/>
                <a:gd name="connsiteY75" fmla="*/ 196472 h 6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88655" h="647692">
                  <a:moveTo>
                    <a:pt x="456978" y="196472"/>
                  </a:moveTo>
                  <a:lnTo>
                    <a:pt x="365862" y="166383"/>
                  </a:lnTo>
                  <a:cubicBezTo>
                    <a:pt x="354146" y="139303"/>
                    <a:pt x="314532" y="47625"/>
                    <a:pt x="312570" y="43701"/>
                  </a:cubicBezTo>
                  <a:cubicBezTo>
                    <a:pt x="297920" y="17009"/>
                    <a:pt x="270006" y="300"/>
                    <a:pt x="239561" y="0"/>
                  </a:cubicBezTo>
                  <a:cubicBezTo>
                    <a:pt x="227461" y="9"/>
                    <a:pt x="215521" y="2764"/>
                    <a:pt x="204642" y="8058"/>
                  </a:cubicBezTo>
                  <a:lnTo>
                    <a:pt x="75188" y="58931"/>
                  </a:lnTo>
                  <a:cubicBezTo>
                    <a:pt x="63557" y="63608"/>
                    <a:pt x="54331" y="72818"/>
                    <a:pt x="49632" y="84439"/>
                  </a:cubicBezTo>
                  <a:lnTo>
                    <a:pt x="3341" y="195510"/>
                  </a:lnTo>
                  <a:cubicBezTo>
                    <a:pt x="-1319" y="207254"/>
                    <a:pt x="-1096" y="220373"/>
                    <a:pt x="3960" y="231953"/>
                  </a:cubicBezTo>
                  <a:cubicBezTo>
                    <a:pt x="8723" y="243006"/>
                    <a:pt x="17750" y="251665"/>
                    <a:pt x="28991" y="255965"/>
                  </a:cubicBezTo>
                  <a:cubicBezTo>
                    <a:pt x="34517" y="258211"/>
                    <a:pt x="40420" y="259382"/>
                    <a:pt x="46384" y="259413"/>
                  </a:cubicBezTo>
                  <a:cubicBezTo>
                    <a:pt x="65438" y="259715"/>
                    <a:pt x="82646" y="248068"/>
                    <a:pt x="89447" y="230267"/>
                  </a:cubicBezTo>
                  <a:lnTo>
                    <a:pt x="125832" y="138036"/>
                  </a:lnTo>
                  <a:lnTo>
                    <a:pt x="144358" y="130978"/>
                  </a:lnTo>
                  <a:cubicBezTo>
                    <a:pt x="144399" y="130954"/>
                    <a:pt x="144452" y="130967"/>
                    <a:pt x="144475" y="131008"/>
                  </a:cubicBezTo>
                  <a:cubicBezTo>
                    <a:pt x="144490" y="131031"/>
                    <a:pt x="144492" y="131058"/>
                    <a:pt x="144482" y="131083"/>
                  </a:cubicBezTo>
                  <a:lnTo>
                    <a:pt x="117479" y="262890"/>
                  </a:lnTo>
                  <a:cubicBezTo>
                    <a:pt x="114476" y="283443"/>
                    <a:pt x="120734" y="304269"/>
                    <a:pt x="134567" y="319764"/>
                  </a:cubicBezTo>
                  <a:lnTo>
                    <a:pt x="134567" y="319764"/>
                  </a:lnTo>
                  <a:lnTo>
                    <a:pt x="275375" y="421167"/>
                  </a:lnTo>
                  <a:lnTo>
                    <a:pt x="275375" y="599123"/>
                  </a:lnTo>
                  <a:cubicBezTo>
                    <a:pt x="274956" y="623548"/>
                    <a:pt x="292984" y="644376"/>
                    <a:pt x="317218" y="647462"/>
                  </a:cubicBezTo>
                  <a:cubicBezTo>
                    <a:pt x="342806" y="649997"/>
                    <a:pt x="365605" y="631309"/>
                    <a:pt x="368140" y="605721"/>
                  </a:cubicBezTo>
                  <a:cubicBezTo>
                    <a:pt x="368290" y="604216"/>
                    <a:pt x="368365" y="602703"/>
                    <a:pt x="368367" y="601189"/>
                  </a:cubicBezTo>
                  <a:lnTo>
                    <a:pt x="368367" y="397812"/>
                  </a:lnTo>
                  <a:cubicBezTo>
                    <a:pt x="368555" y="383089"/>
                    <a:pt x="361583" y="369192"/>
                    <a:pt x="349670" y="360540"/>
                  </a:cubicBezTo>
                  <a:lnTo>
                    <a:pt x="264897" y="298494"/>
                  </a:lnTo>
                  <a:lnTo>
                    <a:pt x="275289" y="246564"/>
                  </a:lnTo>
                  <a:lnTo>
                    <a:pt x="279185" y="225990"/>
                  </a:lnTo>
                  <a:lnTo>
                    <a:pt x="295377" y="141532"/>
                  </a:lnTo>
                  <a:cubicBezTo>
                    <a:pt x="296526" y="136398"/>
                    <a:pt x="293295" y="131306"/>
                    <a:pt x="288161" y="130157"/>
                  </a:cubicBezTo>
                  <a:cubicBezTo>
                    <a:pt x="283027" y="129009"/>
                    <a:pt x="277935" y="132240"/>
                    <a:pt x="276786" y="137373"/>
                  </a:cubicBezTo>
                  <a:cubicBezTo>
                    <a:pt x="276741" y="137577"/>
                    <a:pt x="276702" y="137782"/>
                    <a:pt x="276670" y="137989"/>
                  </a:cubicBezTo>
                  <a:lnTo>
                    <a:pt x="260697" y="222333"/>
                  </a:lnTo>
                  <a:lnTo>
                    <a:pt x="245018" y="300723"/>
                  </a:lnTo>
                  <a:cubicBezTo>
                    <a:pt x="244303" y="304350"/>
                    <a:pt x="245752" y="308063"/>
                    <a:pt x="248733" y="310248"/>
                  </a:cubicBezTo>
                  <a:lnTo>
                    <a:pt x="338554" y="375971"/>
                  </a:lnTo>
                  <a:cubicBezTo>
                    <a:pt x="345459" y="381056"/>
                    <a:pt x="349459" y="389181"/>
                    <a:pt x="349279" y="397755"/>
                  </a:cubicBezTo>
                  <a:lnTo>
                    <a:pt x="349279" y="600075"/>
                  </a:lnTo>
                  <a:cubicBezTo>
                    <a:pt x="349520" y="613442"/>
                    <a:pt x="340338" y="625139"/>
                    <a:pt x="327295" y="628079"/>
                  </a:cubicBezTo>
                  <a:cubicBezTo>
                    <a:pt x="312408" y="631051"/>
                    <a:pt x="297929" y="621391"/>
                    <a:pt x="294956" y="606503"/>
                  </a:cubicBezTo>
                  <a:cubicBezTo>
                    <a:pt x="294607" y="604757"/>
                    <a:pt x="294429" y="602980"/>
                    <a:pt x="294425" y="601199"/>
                  </a:cubicBezTo>
                  <a:lnTo>
                    <a:pt x="294425" y="416300"/>
                  </a:lnTo>
                  <a:cubicBezTo>
                    <a:pt x="294424" y="413244"/>
                    <a:pt x="292957" y="410375"/>
                    <a:pt x="290481" y="408584"/>
                  </a:cubicBezTo>
                  <a:lnTo>
                    <a:pt x="145701" y="304257"/>
                  </a:lnTo>
                  <a:cubicBezTo>
                    <a:pt x="136574" y="297684"/>
                    <a:pt x="132153" y="286368"/>
                    <a:pt x="134405" y="275349"/>
                  </a:cubicBezTo>
                  <a:lnTo>
                    <a:pt x="166666" y="117748"/>
                  </a:lnTo>
                  <a:cubicBezTo>
                    <a:pt x="167721" y="112594"/>
                    <a:pt x="164399" y="107561"/>
                    <a:pt x="159246" y="106506"/>
                  </a:cubicBezTo>
                  <a:cubicBezTo>
                    <a:pt x="157472" y="106143"/>
                    <a:pt x="155632" y="106292"/>
                    <a:pt x="153940" y="106937"/>
                  </a:cubicBezTo>
                  <a:lnTo>
                    <a:pt x="115088" y="121729"/>
                  </a:lnTo>
                  <a:cubicBezTo>
                    <a:pt x="112586" y="122684"/>
                    <a:pt x="110602" y="124648"/>
                    <a:pt x="109621" y="127140"/>
                  </a:cubicBezTo>
                  <a:lnTo>
                    <a:pt x="71663" y="223437"/>
                  </a:lnTo>
                  <a:cubicBezTo>
                    <a:pt x="67717" y="233900"/>
                    <a:pt x="57561" y="240701"/>
                    <a:pt x="46384" y="240363"/>
                  </a:cubicBezTo>
                  <a:cubicBezTo>
                    <a:pt x="42786" y="240329"/>
                    <a:pt x="39229" y="239601"/>
                    <a:pt x="35907" y="238220"/>
                  </a:cubicBezTo>
                  <a:cubicBezTo>
                    <a:pt x="29389" y="235729"/>
                    <a:pt x="24154" y="230712"/>
                    <a:pt x="21390" y="224304"/>
                  </a:cubicBezTo>
                  <a:cubicBezTo>
                    <a:pt x="18391" y="217447"/>
                    <a:pt x="18241" y="209680"/>
                    <a:pt x="20971" y="202711"/>
                  </a:cubicBezTo>
                  <a:lnTo>
                    <a:pt x="67234" y="91650"/>
                  </a:lnTo>
                  <a:cubicBezTo>
                    <a:pt x="69977" y="84815"/>
                    <a:pt x="75382" y="79393"/>
                    <a:pt x="82208" y="76629"/>
                  </a:cubicBezTo>
                  <a:lnTo>
                    <a:pt x="212386" y="25441"/>
                  </a:lnTo>
                  <a:cubicBezTo>
                    <a:pt x="220838" y="21266"/>
                    <a:pt x="230134" y="19080"/>
                    <a:pt x="239561" y="19050"/>
                  </a:cubicBezTo>
                  <a:cubicBezTo>
                    <a:pt x="262963" y="19287"/>
                    <a:pt x="284428" y="32091"/>
                    <a:pt x="295758" y="52568"/>
                  </a:cubicBezTo>
                  <a:cubicBezTo>
                    <a:pt x="297520" y="56245"/>
                    <a:pt x="329258" y="129588"/>
                    <a:pt x="350127" y="177937"/>
                  </a:cubicBezTo>
                  <a:cubicBezTo>
                    <a:pt x="351194" y="180410"/>
                    <a:pt x="353277" y="182303"/>
                    <a:pt x="355842" y="183128"/>
                  </a:cubicBezTo>
                  <a:lnTo>
                    <a:pt x="451016" y="214560"/>
                  </a:lnTo>
                  <a:cubicBezTo>
                    <a:pt x="465291" y="219497"/>
                    <a:pt x="472954" y="234984"/>
                    <a:pt x="468218" y="249326"/>
                  </a:cubicBezTo>
                  <a:cubicBezTo>
                    <a:pt x="464216" y="260410"/>
                    <a:pt x="453796" y="267879"/>
                    <a:pt x="442014" y="268110"/>
                  </a:cubicBezTo>
                  <a:cubicBezTo>
                    <a:pt x="438954" y="268017"/>
                    <a:pt x="435918" y="267544"/>
                    <a:pt x="432975" y="266700"/>
                  </a:cubicBezTo>
                  <a:lnTo>
                    <a:pt x="322304" y="229848"/>
                  </a:lnTo>
                  <a:cubicBezTo>
                    <a:pt x="315014" y="227098"/>
                    <a:pt x="309044" y="221676"/>
                    <a:pt x="305607" y="214684"/>
                  </a:cubicBezTo>
                  <a:lnTo>
                    <a:pt x="302187" y="206778"/>
                  </a:lnTo>
                  <a:lnTo>
                    <a:pt x="296882" y="234820"/>
                  </a:lnTo>
                  <a:cubicBezTo>
                    <a:pt x="302113" y="240648"/>
                    <a:pt x="308684" y="245117"/>
                    <a:pt x="316027" y="247841"/>
                  </a:cubicBezTo>
                  <a:lnTo>
                    <a:pt x="427727" y="284988"/>
                  </a:lnTo>
                  <a:cubicBezTo>
                    <a:pt x="432377" y="286311"/>
                    <a:pt x="437181" y="287022"/>
                    <a:pt x="442014" y="287103"/>
                  </a:cubicBezTo>
                  <a:cubicBezTo>
                    <a:pt x="461837" y="286816"/>
                    <a:pt x="479417" y="274305"/>
                    <a:pt x="486182" y="255670"/>
                  </a:cubicBezTo>
                  <a:cubicBezTo>
                    <a:pt x="494432" y="231260"/>
                    <a:pt x="481369" y="204779"/>
                    <a:pt x="456978" y="19647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1" name="Рисунок 4" descr="Пешком">
            <a:extLst>
              <a:ext uri="{FF2B5EF4-FFF2-40B4-BE49-F238E27FC236}">
                <a16:creationId xmlns:a16="http://schemas.microsoft.com/office/drawing/2014/main" id="{50B1FFCD-C585-4243-8E4D-2C54CBED5509}"/>
              </a:ext>
            </a:extLst>
          </p:cNvPr>
          <p:cNvGrpSpPr/>
          <p:nvPr/>
        </p:nvGrpSpPr>
        <p:grpSpPr>
          <a:xfrm>
            <a:off x="5730795" y="8010011"/>
            <a:ext cx="537055" cy="820522"/>
            <a:chOff x="19052626" y="1780791"/>
            <a:chExt cx="537055" cy="820522"/>
          </a:xfrm>
          <a:solidFill>
            <a:srgbClr val="000000"/>
          </a:solidFill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FF7B3B5D-FC9B-4B78-A43F-E34C97106851}"/>
                </a:ext>
              </a:extLst>
            </p:cNvPr>
            <p:cNvSpPr/>
            <p:nvPr/>
          </p:nvSpPr>
          <p:spPr>
            <a:xfrm>
              <a:off x="19302107" y="1780791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152400 w 152400"/>
                <a:gd name="connsiteY1" fmla="*/ 76200 h 152400"/>
                <a:gd name="connsiteX2" fmla="*/ 76200 w 152400"/>
                <a:gd name="connsiteY2" fmla="*/ 0 h 152400"/>
                <a:gd name="connsiteX3" fmla="*/ 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19050 h 152400"/>
                <a:gd name="connsiteX6" fmla="*/ 133350 w 152400"/>
                <a:gd name="connsiteY6" fmla="*/ 76200 h 152400"/>
                <a:gd name="connsiteX7" fmla="*/ 76200 w 152400"/>
                <a:gd name="connsiteY7" fmla="*/ 133350 h 152400"/>
                <a:gd name="connsiteX8" fmla="*/ 19050 w 152400"/>
                <a:gd name="connsiteY8" fmla="*/ 76200 h 152400"/>
                <a:gd name="connsiteX9" fmla="*/ 76200 w 152400"/>
                <a:gd name="connsiteY9" fmla="*/ 190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400" y="34116"/>
                    <a:pt x="118284" y="0"/>
                    <a:pt x="76200" y="0"/>
                  </a:cubicBez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lose/>
                  <a:moveTo>
                    <a:pt x="76200" y="19050"/>
                  </a:move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50" y="107763"/>
                    <a:pt x="107763" y="133350"/>
                    <a:pt x="76200" y="133350"/>
                  </a:cubicBez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71" y="44639"/>
                    <a:pt x="44640" y="19054"/>
                    <a:pt x="76200" y="1901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66D3E952-BDB6-4D56-9848-E0DA5112DF9B}"/>
                </a:ext>
              </a:extLst>
            </p:cNvPr>
            <p:cNvSpPr/>
            <p:nvPr/>
          </p:nvSpPr>
          <p:spPr>
            <a:xfrm>
              <a:off x="19052626" y="2270585"/>
              <a:ext cx="235611" cy="330727"/>
            </a:xfrm>
            <a:custGeom>
              <a:avLst/>
              <a:gdLst>
                <a:gd name="connsiteX0" fmla="*/ 201855 w 235611"/>
                <a:gd name="connsiteY0" fmla="*/ 132874 h 330727"/>
                <a:gd name="connsiteX1" fmla="*/ 196512 w 235611"/>
                <a:gd name="connsiteY1" fmla="*/ 144094 h 330727"/>
                <a:gd name="connsiteX2" fmla="*/ 66972 w 235611"/>
                <a:gd name="connsiteY2" fmla="*/ 301361 h 330727"/>
                <a:gd name="connsiteX3" fmla="*/ 45798 w 235611"/>
                <a:gd name="connsiteY3" fmla="*/ 311658 h 330727"/>
                <a:gd name="connsiteX4" fmla="*/ 28748 w 235611"/>
                <a:gd name="connsiteY4" fmla="*/ 305505 h 330727"/>
                <a:gd name="connsiteX5" fmla="*/ 25433 w 235611"/>
                <a:gd name="connsiteY5" fmla="*/ 267138 h 330727"/>
                <a:gd name="connsiteX6" fmla="*/ 149258 w 235611"/>
                <a:gd name="connsiteY6" fmla="*/ 116443 h 330727"/>
                <a:gd name="connsiteX7" fmla="*/ 151239 w 235611"/>
                <a:gd name="connsiteY7" fmla="*/ 112309 h 330727"/>
                <a:gd name="connsiteX8" fmla="*/ 170689 w 235611"/>
                <a:gd name="connsiteY8" fmla="*/ 17269 h 330727"/>
                <a:gd name="connsiteX9" fmla="*/ 154783 w 235611"/>
                <a:gd name="connsiteY9" fmla="*/ 0 h 330727"/>
                <a:gd name="connsiteX10" fmla="*/ 133066 w 235611"/>
                <a:gd name="connsiteY10" fmla="*/ 106175 h 330727"/>
                <a:gd name="connsiteX11" fmla="*/ 10717 w 235611"/>
                <a:gd name="connsiteY11" fmla="*/ 255041 h 330727"/>
                <a:gd name="connsiteX12" fmla="*/ 16499 w 235611"/>
                <a:gd name="connsiteY12" fmla="*/ 320097 h 330727"/>
                <a:gd name="connsiteX13" fmla="*/ 81183 w 235611"/>
                <a:gd name="connsiteY13" fmla="*/ 314180 h 330727"/>
                <a:gd name="connsiteX14" fmla="*/ 81840 w 235611"/>
                <a:gd name="connsiteY14" fmla="*/ 313373 h 330727"/>
                <a:gd name="connsiteX15" fmla="*/ 211380 w 235611"/>
                <a:gd name="connsiteY15" fmla="*/ 156096 h 330727"/>
                <a:gd name="connsiteX16" fmla="*/ 220657 w 235611"/>
                <a:gd name="connsiteY16" fmla="*/ 136369 h 330727"/>
                <a:gd name="connsiteX17" fmla="*/ 235612 w 235611"/>
                <a:gd name="connsiteY17" fmla="*/ 64094 h 330727"/>
                <a:gd name="connsiteX18" fmla="*/ 218676 w 235611"/>
                <a:gd name="connsiteY18" fmla="*/ 51892 h 3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1" h="330727">
                  <a:moveTo>
                    <a:pt x="201855" y="132874"/>
                  </a:moveTo>
                  <a:cubicBezTo>
                    <a:pt x="201033" y="137000"/>
                    <a:pt x="199197" y="140856"/>
                    <a:pt x="196512" y="144094"/>
                  </a:cubicBezTo>
                  <a:lnTo>
                    <a:pt x="66972" y="301361"/>
                  </a:lnTo>
                  <a:cubicBezTo>
                    <a:pt x="61921" y="307927"/>
                    <a:pt x="54080" y="311740"/>
                    <a:pt x="45798" y="311658"/>
                  </a:cubicBezTo>
                  <a:cubicBezTo>
                    <a:pt x="39561" y="311718"/>
                    <a:pt x="33509" y="309535"/>
                    <a:pt x="28748" y="305505"/>
                  </a:cubicBezTo>
                  <a:cubicBezTo>
                    <a:pt x="17259" y="295814"/>
                    <a:pt x="15777" y="278655"/>
                    <a:pt x="25433" y="267138"/>
                  </a:cubicBezTo>
                  <a:lnTo>
                    <a:pt x="149258" y="116443"/>
                  </a:lnTo>
                  <a:cubicBezTo>
                    <a:pt x="150245" y="115247"/>
                    <a:pt x="150925" y="113828"/>
                    <a:pt x="151239" y="112309"/>
                  </a:cubicBezTo>
                  <a:lnTo>
                    <a:pt x="170689" y="17269"/>
                  </a:lnTo>
                  <a:cubicBezTo>
                    <a:pt x="164404" y="12503"/>
                    <a:pt x="159017" y="6655"/>
                    <a:pt x="154783" y="0"/>
                  </a:cubicBezTo>
                  <a:lnTo>
                    <a:pt x="133066" y="106175"/>
                  </a:lnTo>
                  <a:lnTo>
                    <a:pt x="10717" y="255041"/>
                  </a:lnTo>
                  <a:cubicBezTo>
                    <a:pt x="-5584" y="274624"/>
                    <a:pt x="-3000" y="303696"/>
                    <a:pt x="16499" y="320097"/>
                  </a:cubicBezTo>
                  <a:cubicBezTo>
                    <a:pt x="35994" y="336326"/>
                    <a:pt x="64954" y="333677"/>
                    <a:pt x="81183" y="314180"/>
                  </a:cubicBezTo>
                  <a:cubicBezTo>
                    <a:pt x="81405" y="313914"/>
                    <a:pt x="81624" y="313644"/>
                    <a:pt x="81840" y="313373"/>
                  </a:cubicBezTo>
                  <a:lnTo>
                    <a:pt x="211380" y="156096"/>
                  </a:lnTo>
                  <a:cubicBezTo>
                    <a:pt x="216060" y="150391"/>
                    <a:pt x="219248" y="143612"/>
                    <a:pt x="220657" y="136369"/>
                  </a:cubicBezTo>
                  <a:lnTo>
                    <a:pt x="235612" y="64094"/>
                  </a:lnTo>
                  <a:lnTo>
                    <a:pt x="218676" y="51892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BBE10FFF-5B1C-47C9-A8F0-1FF7F8173736}"/>
                </a:ext>
              </a:extLst>
            </p:cNvPr>
            <p:cNvSpPr/>
            <p:nvPr/>
          </p:nvSpPr>
          <p:spPr>
            <a:xfrm>
              <a:off x="19101027" y="1953594"/>
              <a:ext cx="488655" cy="647692"/>
            </a:xfrm>
            <a:custGeom>
              <a:avLst/>
              <a:gdLst>
                <a:gd name="connsiteX0" fmla="*/ 456978 w 488655"/>
                <a:gd name="connsiteY0" fmla="*/ 196472 h 647692"/>
                <a:gd name="connsiteX1" fmla="*/ 365862 w 488655"/>
                <a:gd name="connsiteY1" fmla="*/ 166383 h 647692"/>
                <a:gd name="connsiteX2" fmla="*/ 312570 w 488655"/>
                <a:gd name="connsiteY2" fmla="*/ 43701 h 647692"/>
                <a:gd name="connsiteX3" fmla="*/ 239561 w 488655"/>
                <a:gd name="connsiteY3" fmla="*/ 0 h 647692"/>
                <a:gd name="connsiteX4" fmla="*/ 204642 w 488655"/>
                <a:gd name="connsiteY4" fmla="*/ 8058 h 647692"/>
                <a:gd name="connsiteX5" fmla="*/ 75188 w 488655"/>
                <a:gd name="connsiteY5" fmla="*/ 58931 h 647692"/>
                <a:gd name="connsiteX6" fmla="*/ 49632 w 488655"/>
                <a:gd name="connsiteY6" fmla="*/ 84439 h 647692"/>
                <a:gd name="connsiteX7" fmla="*/ 3341 w 488655"/>
                <a:gd name="connsiteY7" fmla="*/ 195510 h 647692"/>
                <a:gd name="connsiteX8" fmla="*/ 3960 w 488655"/>
                <a:gd name="connsiteY8" fmla="*/ 231953 h 647692"/>
                <a:gd name="connsiteX9" fmla="*/ 28991 w 488655"/>
                <a:gd name="connsiteY9" fmla="*/ 255965 h 647692"/>
                <a:gd name="connsiteX10" fmla="*/ 46384 w 488655"/>
                <a:gd name="connsiteY10" fmla="*/ 259413 h 647692"/>
                <a:gd name="connsiteX11" fmla="*/ 89447 w 488655"/>
                <a:gd name="connsiteY11" fmla="*/ 230267 h 647692"/>
                <a:gd name="connsiteX12" fmla="*/ 125832 w 488655"/>
                <a:gd name="connsiteY12" fmla="*/ 138036 h 647692"/>
                <a:gd name="connsiteX13" fmla="*/ 144358 w 488655"/>
                <a:gd name="connsiteY13" fmla="*/ 130978 h 647692"/>
                <a:gd name="connsiteX14" fmla="*/ 144475 w 488655"/>
                <a:gd name="connsiteY14" fmla="*/ 131008 h 647692"/>
                <a:gd name="connsiteX15" fmla="*/ 144482 w 488655"/>
                <a:gd name="connsiteY15" fmla="*/ 131083 h 647692"/>
                <a:gd name="connsiteX16" fmla="*/ 117479 w 488655"/>
                <a:gd name="connsiteY16" fmla="*/ 262890 h 647692"/>
                <a:gd name="connsiteX17" fmla="*/ 134567 w 488655"/>
                <a:gd name="connsiteY17" fmla="*/ 319764 h 647692"/>
                <a:gd name="connsiteX18" fmla="*/ 134567 w 488655"/>
                <a:gd name="connsiteY18" fmla="*/ 319764 h 647692"/>
                <a:gd name="connsiteX19" fmla="*/ 275375 w 488655"/>
                <a:gd name="connsiteY19" fmla="*/ 421167 h 647692"/>
                <a:gd name="connsiteX20" fmla="*/ 275375 w 488655"/>
                <a:gd name="connsiteY20" fmla="*/ 599123 h 647692"/>
                <a:gd name="connsiteX21" fmla="*/ 317218 w 488655"/>
                <a:gd name="connsiteY21" fmla="*/ 647462 h 647692"/>
                <a:gd name="connsiteX22" fmla="*/ 368140 w 488655"/>
                <a:gd name="connsiteY22" fmla="*/ 605721 h 647692"/>
                <a:gd name="connsiteX23" fmla="*/ 368367 w 488655"/>
                <a:gd name="connsiteY23" fmla="*/ 601189 h 647692"/>
                <a:gd name="connsiteX24" fmla="*/ 368367 w 488655"/>
                <a:gd name="connsiteY24" fmla="*/ 397812 h 647692"/>
                <a:gd name="connsiteX25" fmla="*/ 349670 w 488655"/>
                <a:gd name="connsiteY25" fmla="*/ 360540 h 647692"/>
                <a:gd name="connsiteX26" fmla="*/ 264897 w 488655"/>
                <a:gd name="connsiteY26" fmla="*/ 298494 h 647692"/>
                <a:gd name="connsiteX27" fmla="*/ 275289 w 488655"/>
                <a:gd name="connsiteY27" fmla="*/ 246564 h 647692"/>
                <a:gd name="connsiteX28" fmla="*/ 279185 w 488655"/>
                <a:gd name="connsiteY28" fmla="*/ 225990 h 647692"/>
                <a:gd name="connsiteX29" fmla="*/ 295377 w 488655"/>
                <a:gd name="connsiteY29" fmla="*/ 141532 h 647692"/>
                <a:gd name="connsiteX30" fmla="*/ 288161 w 488655"/>
                <a:gd name="connsiteY30" fmla="*/ 130157 h 647692"/>
                <a:gd name="connsiteX31" fmla="*/ 276786 w 488655"/>
                <a:gd name="connsiteY31" fmla="*/ 137373 h 647692"/>
                <a:gd name="connsiteX32" fmla="*/ 276670 w 488655"/>
                <a:gd name="connsiteY32" fmla="*/ 137989 h 647692"/>
                <a:gd name="connsiteX33" fmla="*/ 260697 w 488655"/>
                <a:gd name="connsiteY33" fmla="*/ 222333 h 647692"/>
                <a:gd name="connsiteX34" fmla="*/ 245018 w 488655"/>
                <a:gd name="connsiteY34" fmla="*/ 300723 h 647692"/>
                <a:gd name="connsiteX35" fmla="*/ 248733 w 488655"/>
                <a:gd name="connsiteY35" fmla="*/ 310248 h 647692"/>
                <a:gd name="connsiteX36" fmla="*/ 338554 w 488655"/>
                <a:gd name="connsiteY36" fmla="*/ 375971 h 647692"/>
                <a:gd name="connsiteX37" fmla="*/ 349279 w 488655"/>
                <a:gd name="connsiteY37" fmla="*/ 397755 h 647692"/>
                <a:gd name="connsiteX38" fmla="*/ 349279 w 488655"/>
                <a:gd name="connsiteY38" fmla="*/ 600075 h 647692"/>
                <a:gd name="connsiteX39" fmla="*/ 327295 w 488655"/>
                <a:gd name="connsiteY39" fmla="*/ 628079 h 647692"/>
                <a:gd name="connsiteX40" fmla="*/ 294956 w 488655"/>
                <a:gd name="connsiteY40" fmla="*/ 606503 h 647692"/>
                <a:gd name="connsiteX41" fmla="*/ 294425 w 488655"/>
                <a:gd name="connsiteY41" fmla="*/ 601199 h 647692"/>
                <a:gd name="connsiteX42" fmla="*/ 294425 w 488655"/>
                <a:gd name="connsiteY42" fmla="*/ 416300 h 647692"/>
                <a:gd name="connsiteX43" fmla="*/ 290481 w 488655"/>
                <a:gd name="connsiteY43" fmla="*/ 408584 h 647692"/>
                <a:gd name="connsiteX44" fmla="*/ 145701 w 488655"/>
                <a:gd name="connsiteY44" fmla="*/ 304257 h 647692"/>
                <a:gd name="connsiteX45" fmla="*/ 134405 w 488655"/>
                <a:gd name="connsiteY45" fmla="*/ 275349 h 647692"/>
                <a:gd name="connsiteX46" fmla="*/ 166666 w 488655"/>
                <a:gd name="connsiteY46" fmla="*/ 117748 h 647692"/>
                <a:gd name="connsiteX47" fmla="*/ 159246 w 488655"/>
                <a:gd name="connsiteY47" fmla="*/ 106506 h 647692"/>
                <a:gd name="connsiteX48" fmla="*/ 153940 w 488655"/>
                <a:gd name="connsiteY48" fmla="*/ 106937 h 647692"/>
                <a:gd name="connsiteX49" fmla="*/ 115088 w 488655"/>
                <a:gd name="connsiteY49" fmla="*/ 121729 h 647692"/>
                <a:gd name="connsiteX50" fmla="*/ 109621 w 488655"/>
                <a:gd name="connsiteY50" fmla="*/ 127140 h 647692"/>
                <a:gd name="connsiteX51" fmla="*/ 71663 w 488655"/>
                <a:gd name="connsiteY51" fmla="*/ 223437 h 647692"/>
                <a:gd name="connsiteX52" fmla="*/ 46384 w 488655"/>
                <a:gd name="connsiteY52" fmla="*/ 240363 h 647692"/>
                <a:gd name="connsiteX53" fmla="*/ 35907 w 488655"/>
                <a:gd name="connsiteY53" fmla="*/ 238220 h 647692"/>
                <a:gd name="connsiteX54" fmla="*/ 21390 w 488655"/>
                <a:gd name="connsiteY54" fmla="*/ 224304 h 647692"/>
                <a:gd name="connsiteX55" fmla="*/ 20971 w 488655"/>
                <a:gd name="connsiteY55" fmla="*/ 202711 h 647692"/>
                <a:gd name="connsiteX56" fmla="*/ 67234 w 488655"/>
                <a:gd name="connsiteY56" fmla="*/ 91650 h 647692"/>
                <a:gd name="connsiteX57" fmla="*/ 82208 w 488655"/>
                <a:gd name="connsiteY57" fmla="*/ 76629 h 647692"/>
                <a:gd name="connsiteX58" fmla="*/ 212386 w 488655"/>
                <a:gd name="connsiteY58" fmla="*/ 25441 h 647692"/>
                <a:gd name="connsiteX59" fmla="*/ 239561 w 488655"/>
                <a:gd name="connsiteY59" fmla="*/ 19050 h 647692"/>
                <a:gd name="connsiteX60" fmla="*/ 295758 w 488655"/>
                <a:gd name="connsiteY60" fmla="*/ 52568 h 647692"/>
                <a:gd name="connsiteX61" fmla="*/ 350127 w 488655"/>
                <a:gd name="connsiteY61" fmla="*/ 177937 h 647692"/>
                <a:gd name="connsiteX62" fmla="*/ 355842 w 488655"/>
                <a:gd name="connsiteY62" fmla="*/ 183128 h 647692"/>
                <a:gd name="connsiteX63" fmla="*/ 451016 w 488655"/>
                <a:gd name="connsiteY63" fmla="*/ 214560 h 647692"/>
                <a:gd name="connsiteX64" fmla="*/ 468218 w 488655"/>
                <a:gd name="connsiteY64" fmla="*/ 249326 h 647692"/>
                <a:gd name="connsiteX65" fmla="*/ 442014 w 488655"/>
                <a:gd name="connsiteY65" fmla="*/ 268110 h 647692"/>
                <a:gd name="connsiteX66" fmla="*/ 432975 w 488655"/>
                <a:gd name="connsiteY66" fmla="*/ 266700 h 647692"/>
                <a:gd name="connsiteX67" fmla="*/ 322304 w 488655"/>
                <a:gd name="connsiteY67" fmla="*/ 229848 h 647692"/>
                <a:gd name="connsiteX68" fmla="*/ 305607 w 488655"/>
                <a:gd name="connsiteY68" fmla="*/ 214684 h 647692"/>
                <a:gd name="connsiteX69" fmla="*/ 302187 w 488655"/>
                <a:gd name="connsiteY69" fmla="*/ 206778 h 647692"/>
                <a:gd name="connsiteX70" fmla="*/ 296882 w 488655"/>
                <a:gd name="connsiteY70" fmla="*/ 234820 h 647692"/>
                <a:gd name="connsiteX71" fmla="*/ 316027 w 488655"/>
                <a:gd name="connsiteY71" fmla="*/ 247841 h 647692"/>
                <a:gd name="connsiteX72" fmla="*/ 427727 w 488655"/>
                <a:gd name="connsiteY72" fmla="*/ 284988 h 647692"/>
                <a:gd name="connsiteX73" fmla="*/ 442014 w 488655"/>
                <a:gd name="connsiteY73" fmla="*/ 287103 h 647692"/>
                <a:gd name="connsiteX74" fmla="*/ 486182 w 488655"/>
                <a:gd name="connsiteY74" fmla="*/ 255670 h 647692"/>
                <a:gd name="connsiteX75" fmla="*/ 456978 w 488655"/>
                <a:gd name="connsiteY75" fmla="*/ 196472 h 6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88655" h="647692">
                  <a:moveTo>
                    <a:pt x="456978" y="196472"/>
                  </a:moveTo>
                  <a:lnTo>
                    <a:pt x="365862" y="166383"/>
                  </a:lnTo>
                  <a:cubicBezTo>
                    <a:pt x="354146" y="139303"/>
                    <a:pt x="314532" y="47625"/>
                    <a:pt x="312570" y="43701"/>
                  </a:cubicBezTo>
                  <a:cubicBezTo>
                    <a:pt x="297920" y="17009"/>
                    <a:pt x="270006" y="300"/>
                    <a:pt x="239561" y="0"/>
                  </a:cubicBezTo>
                  <a:cubicBezTo>
                    <a:pt x="227461" y="9"/>
                    <a:pt x="215521" y="2764"/>
                    <a:pt x="204642" y="8058"/>
                  </a:cubicBezTo>
                  <a:lnTo>
                    <a:pt x="75188" y="58931"/>
                  </a:lnTo>
                  <a:cubicBezTo>
                    <a:pt x="63557" y="63608"/>
                    <a:pt x="54331" y="72818"/>
                    <a:pt x="49632" y="84439"/>
                  </a:cubicBezTo>
                  <a:lnTo>
                    <a:pt x="3341" y="195510"/>
                  </a:lnTo>
                  <a:cubicBezTo>
                    <a:pt x="-1319" y="207254"/>
                    <a:pt x="-1096" y="220373"/>
                    <a:pt x="3960" y="231953"/>
                  </a:cubicBezTo>
                  <a:cubicBezTo>
                    <a:pt x="8723" y="243006"/>
                    <a:pt x="17750" y="251665"/>
                    <a:pt x="28991" y="255965"/>
                  </a:cubicBezTo>
                  <a:cubicBezTo>
                    <a:pt x="34517" y="258211"/>
                    <a:pt x="40420" y="259382"/>
                    <a:pt x="46384" y="259413"/>
                  </a:cubicBezTo>
                  <a:cubicBezTo>
                    <a:pt x="65438" y="259715"/>
                    <a:pt x="82646" y="248068"/>
                    <a:pt x="89447" y="230267"/>
                  </a:cubicBezTo>
                  <a:lnTo>
                    <a:pt x="125832" y="138036"/>
                  </a:lnTo>
                  <a:lnTo>
                    <a:pt x="144358" y="130978"/>
                  </a:lnTo>
                  <a:cubicBezTo>
                    <a:pt x="144399" y="130954"/>
                    <a:pt x="144452" y="130967"/>
                    <a:pt x="144475" y="131008"/>
                  </a:cubicBezTo>
                  <a:cubicBezTo>
                    <a:pt x="144490" y="131031"/>
                    <a:pt x="144492" y="131058"/>
                    <a:pt x="144482" y="131083"/>
                  </a:cubicBezTo>
                  <a:lnTo>
                    <a:pt x="117479" y="262890"/>
                  </a:lnTo>
                  <a:cubicBezTo>
                    <a:pt x="114476" y="283443"/>
                    <a:pt x="120734" y="304269"/>
                    <a:pt x="134567" y="319764"/>
                  </a:cubicBezTo>
                  <a:lnTo>
                    <a:pt x="134567" y="319764"/>
                  </a:lnTo>
                  <a:lnTo>
                    <a:pt x="275375" y="421167"/>
                  </a:lnTo>
                  <a:lnTo>
                    <a:pt x="275375" y="599123"/>
                  </a:lnTo>
                  <a:cubicBezTo>
                    <a:pt x="274956" y="623548"/>
                    <a:pt x="292984" y="644376"/>
                    <a:pt x="317218" y="647462"/>
                  </a:cubicBezTo>
                  <a:cubicBezTo>
                    <a:pt x="342806" y="649997"/>
                    <a:pt x="365605" y="631309"/>
                    <a:pt x="368140" y="605721"/>
                  </a:cubicBezTo>
                  <a:cubicBezTo>
                    <a:pt x="368290" y="604216"/>
                    <a:pt x="368365" y="602703"/>
                    <a:pt x="368367" y="601189"/>
                  </a:cubicBezTo>
                  <a:lnTo>
                    <a:pt x="368367" y="397812"/>
                  </a:lnTo>
                  <a:cubicBezTo>
                    <a:pt x="368555" y="383089"/>
                    <a:pt x="361583" y="369192"/>
                    <a:pt x="349670" y="360540"/>
                  </a:cubicBezTo>
                  <a:lnTo>
                    <a:pt x="264897" y="298494"/>
                  </a:lnTo>
                  <a:lnTo>
                    <a:pt x="275289" y="246564"/>
                  </a:lnTo>
                  <a:lnTo>
                    <a:pt x="279185" y="225990"/>
                  </a:lnTo>
                  <a:lnTo>
                    <a:pt x="295377" y="141532"/>
                  </a:lnTo>
                  <a:cubicBezTo>
                    <a:pt x="296526" y="136398"/>
                    <a:pt x="293295" y="131306"/>
                    <a:pt x="288161" y="130157"/>
                  </a:cubicBezTo>
                  <a:cubicBezTo>
                    <a:pt x="283027" y="129009"/>
                    <a:pt x="277935" y="132240"/>
                    <a:pt x="276786" y="137373"/>
                  </a:cubicBezTo>
                  <a:cubicBezTo>
                    <a:pt x="276741" y="137577"/>
                    <a:pt x="276702" y="137782"/>
                    <a:pt x="276670" y="137989"/>
                  </a:cubicBezTo>
                  <a:lnTo>
                    <a:pt x="260697" y="222333"/>
                  </a:lnTo>
                  <a:lnTo>
                    <a:pt x="245018" y="300723"/>
                  </a:lnTo>
                  <a:cubicBezTo>
                    <a:pt x="244303" y="304350"/>
                    <a:pt x="245752" y="308063"/>
                    <a:pt x="248733" y="310248"/>
                  </a:cubicBezTo>
                  <a:lnTo>
                    <a:pt x="338554" y="375971"/>
                  </a:lnTo>
                  <a:cubicBezTo>
                    <a:pt x="345459" y="381056"/>
                    <a:pt x="349459" y="389181"/>
                    <a:pt x="349279" y="397755"/>
                  </a:cubicBezTo>
                  <a:lnTo>
                    <a:pt x="349279" y="600075"/>
                  </a:lnTo>
                  <a:cubicBezTo>
                    <a:pt x="349520" y="613442"/>
                    <a:pt x="340338" y="625139"/>
                    <a:pt x="327295" y="628079"/>
                  </a:cubicBezTo>
                  <a:cubicBezTo>
                    <a:pt x="312408" y="631051"/>
                    <a:pt x="297929" y="621391"/>
                    <a:pt x="294956" y="606503"/>
                  </a:cubicBezTo>
                  <a:cubicBezTo>
                    <a:pt x="294607" y="604757"/>
                    <a:pt x="294429" y="602980"/>
                    <a:pt x="294425" y="601199"/>
                  </a:cubicBezTo>
                  <a:lnTo>
                    <a:pt x="294425" y="416300"/>
                  </a:lnTo>
                  <a:cubicBezTo>
                    <a:pt x="294424" y="413244"/>
                    <a:pt x="292957" y="410375"/>
                    <a:pt x="290481" y="408584"/>
                  </a:cubicBezTo>
                  <a:lnTo>
                    <a:pt x="145701" y="304257"/>
                  </a:lnTo>
                  <a:cubicBezTo>
                    <a:pt x="136574" y="297684"/>
                    <a:pt x="132153" y="286368"/>
                    <a:pt x="134405" y="275349"/>
                  </a:cubicBezTo>
                  <a:lnTo>
                    <a:pt x="166666" y="117748"/>
                  </a:lnTo>
                  <a:cubicBezTo>
                    <a:pt x="167721" y="112594"/>
                    <a:pt x="164399" y="107561"/>
                    <a:pt x="159246" y="106506"/>
                  </a:cubicBezTo>
                  <a:cubicBezTo>
                    <a:pt x="157472" y="106143"/>
                    <a:pt x="155632" y="106292"/>
                    <a:pt x="153940" y="106937"/>
                  </a:cubicBezTo>
                  <a:lnTo>
                    <a:pt x="115088" y="121729"/>
                  </a:lnTo>
                  <a:cubicBezTo>
                    <a:pt x="112586" y="122684"/>
                    <a:pt x="110602" y="124648"/>
                    <a:pt x="109621" y="127140"/>
                  </a:cubicBezTo>
                  <a:lnTo>
                    <a:pt x="71663" y="223437"/>
                  </a:lnTo>
                  <a:cubicBezTo>
                    <a:pt x="67717" y="233900"/>
                    <a:pt x="57561" y="240701"/>
                    <a:pt x="46384" y="240363"/>
                  </a:cubicBezTo>
                  <a:cubicBezTo>
                    <a:pt x="42786" y="240329"/>
                    <a:pt x="39229" y="239601"/>
                    <a:pt x="35907" y="238220"/>
                  </a:cubicBezTo>
                  <a:cubicBezTo>
                    <a:pt x="29389" y="235729"/>
                    <a:pt x="24154" y="230712"/>
                    <a:pt x="21390" y="224304"/>
                  </a:cubicBezTo>
                  <a:cubicBezTo>
                    <a:pt x="18391" y="217447"/>
                    <a:pt x="18241" y="209680"/>
                    <a:pt x="20971" y="202711"/>
                  </a:cubicBezTo>
                  <a:lnTo>
                    <a:pt x="67234" y="91650"/>
                  </a:lnTo>
                  <a:cubicBezTo>
                    <a:pt x="69977" y="84815"/>
                    <a:pt x="75382" y="79393"/>
                    <a:pt x="82208" y="76629"/>
                  </a:cubicBezTo>
                  <a:lnTo>
                    <a:pt x="212386" y="25441"/>
                  </a:lnTo>
                  <a:cubicBezTo>
                    <a:pt x="220838" y="21266"/>
                    <a:pt x="230134" y="19080"/>
                    <a:pt x="239561" y="19050"/>
                  </a:cubicBezTo>
                  <a:cubicBezTo>
                    <a:pt x="262963" y="19287"/>
                    <a:pt x="284428" y="32091"/>
                    <a:pt x="295758" y="52568"/>
                  </a:cubicBezTo>
                  <a:cubicBezTo>
                    <a:pt x="297520" y="56245"/>
                    <a:pt x="329258" y="129588"/>
                    <a:pt x="350127" y="177937"/>
                  </a:cubicBezTo>
                  <a:cubicBezTo>
                    <a:pt x="351194" y="180410"/>
                    <a:pt x="353277" y="182303"/>
                    <a:pt x="355842" y="183128"/>
                  </a:cubicBezTo>
                  <a:lnTo>
                    <a:pt x="451016" y="214560"/>
                  </a:lnTo>
                  <a:cubicBezTo>
                    <a:pt x="465291" y="219497"/>
                    <a:pt x="472954" y="234984"/>
                    <a:pt x="468218" y="249326"/>
                  </a:cubicBezTo>
                  <a:cubicBezTo>
                    <a:pt x="464216" y="260410"/>
                    <a:pt x="453796" y="267879"/>
                    <a:pt x="442014" y="268110"/>
                  </a:cubicBezTo>
                  <a:cubicBezTo>
                    <a:pt x="438954" y="268017"/>
                    <a:pt x="435918" y="267544"/>
                    <a:pt x="432975" y="266700"/>
                  </a:cubicBezTo>
                  <a:lnTo>
                    <a:pt x="322304" y="229848"/>
                  </a:lnTo>
                  <a:cubicBezTo>
                    <a:pt x="315014" y="227098"/>
                    <a:pt x="309044" y="221676"/>
                    <a:pt x="305607" y="214684"/>
                  </a:cubicBezTo>
                  <a:lnTo>
                    <a:pt x="302187" y="206778"/>
                  </a:lnTo>
                  <a:lnTo>
                    <a:pt x="296882" y="234820"/>
                  </a:lnTo>
                  <a:cubicBezTo>
                    <a:pt x="302113" y="240648"/>
                    <a:pt x="308684" y="245117"/>
                    <a:pt x="316027" y="247841"/>
                  </a:cubicBezTo>
                  <a:lnTo>
                    <a:pt x="427727" y="284988"/>
                  </a:lnTo>
                  <a:cubicBezTo>
                    <a:pt x="432377" y="286311"/>
                    <a:pt x="437181" y="287022"/>
                    <a:pt x="442014" y="287103"/>
                  </a:cubicBezTo>
                  <a:cubicBezTo>
                    <a:pt x="461837" y="286816"/>
                    <a:pt x="479417" y="274305"/>
                    <a:pt x="486182" y="255670"/>
                  </a:cubicBezTo>
                  <a:cubicBezTo>
                    <a:pt x="494432" y="231260"/>
                    <a:pt x="481369" y="204779"/>
                    <a:pt x="456978" y="19647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6" name="Рисунок 4" descr="Пешком">
            <a:extLst>
              <a:ext uri="{FF2B5EF4-FFF2-40B4-BE49-F238E27FC236}">
                <a16:creationId xmlns:a16="http://schemas.microsoft.com/office/drawing/2014/main" id="{E3B6E272-F4BC-482D-9461-6EF741C433B1}"/>
              </a:ext>
            </a:extLst>
          </p:cNvPr>
          <p:cNvGrpSpPr/>
          <p:nvPr/>
        </p:nvGrpSpPr>
        <p:grpSpPr>
          <a:xfrm>
            <a:off x="5810066" y="4397598"/>
            <a:ext cx="537055" cy="820522"/>
            <a:chOff x="19052626" y="1780791"/>
            <a:chExt cx="537055" cy="820522"/>
          </a:xfrm>
          <a:solidFill>
            <a:srgbClr val="000000"/>
          </a:solidFill>
        </p:grpSpPr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2DA3A93C-CE3C-49C2-84C3-E6C8213DD646}"/>
                </a:ext>
              </a:extLst>
            </p:cNvPr>
            <p:cNvSpPr/>
            <p:nvPr/>
          </p:nvSpPr>
          <p:spPr>
            <a:xfrm>
              <a:off x="19302107" y="1780791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152400 w 152400"/>
                <a:gd name="connsiteY1" fmla="*/ 76200 h 152400"/>
                <a:gd name="connsiteX2" fmla="*/ 76200 w 152400"/>
                <a:gd name="connsiteY2" fmla="*/ 0 h 152400"/>
                <a:gd name="connsiteX3" fmla="*/ 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19050 h 152400"/>
                <a:gd name="connsiteX6" fmla="*/ 133350 w 152400"/>
                <a:gd name="connsiteY6" fmla="*/ 76200 h 152400"/>
                <a:gd name="connsiteX7" fmla="*/ 76200 w 152400"/>
                <a:gd name="connsiteY7" fmla="*/ 133350 h 152400"/>
                <a:gd name="connsiteX8" fmla="*/ 19050 w 152400"/>
                <a:gd name="connsiteY8" fmla="*/ 76200 h 152400"/>
                <a:gd name="connsiteX9" fmla="*/ 76200 w 152400"/>
                <a:gd name="connsiteY9" fmla="*/ 190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400" y="34116"/>
                    <a:pt x="118284" y="0"/>
                    <a:pt x="76200" y="0"/>
                  </a:cubicBez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lose/>
                  <a:moveTo>
                    <a:pt x="76200" y="19050"/>
                  </a:move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50" y="107763"/>
                    <a:pt x="107763" y="133350"/>
                    <a:pt x="76200" y="133350"/>
                  </a:cubicBez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71" y="44639"/>
                    <a:pt x="44640" y="19054"/>
                    <a:pt x="76200" y="1901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2F67D010-1CAA-4EF6-9C6C-3B7E9EBA8519}"/>
                </a:ext>
              </a:extLst>
            </p:cNvPr>
            <p:cNvSpPr/>
            <p:nvPr/>
          </p:nvSpPr>
          <p:spPr>
            <a:xfrm>
              <a:off x="19052626" y="2270585"/>
              <a:ext cx="235611" cy="330727"/>
            </a:xfrm>
            <a:custGeom>
              <a:avLst/>
              <a:gdLst>
                <a:gd name="connsiteX0" fmla="*/ 201855 w 235611"/>
                <a:gd name="connsiteY0" fmla="*/ 132874 h 330727"/>
                <a:gd name="connsiteX1" fmla="*/ 196512 w 235611"/>
                <a:gd name="connsiteY1" fmla="*/ 144094 h 330727"/>
                <a:gd name="connsiteX2" fmla="*/ 66972 w 235611"/>
                <a:gd name="connsiteY2" fmla="*/ 301361 h 330727"/>
                <a:gd name="connsiteX3" fmla="*/ 45798 w 235611"/>
                <a:gd name="connsiteY3" fmla="*/ 311658 h 330727"/>
                <a:gd name="connsiteX4" fmla="*/ 28748 w 235611"/>
                <a:gd name="connsiteY4" fmla="*/ 305505 h 330727"/>
                <a:gd name="connsiteX5" fmla="*/ 25433 w 235611"/>
                <a:gd name="connsiteY5" fmla="*/ 267138 h 330727"/>
                <a:gd name="connsiteX6" fmla="*/ 149258 w 235611"/>
                <a:gd name="connsiteY6" fmla="*/ 116443 h 330727"/>
                <a:gd name="connsiteX7" fmla="*/ 151239 w 235611"/>
                <a:gd name="connsiteY7" fmla="*/ 112309 h 330727"/>
                <a:gd name="connsiteX8" fmla="*/ 170689 w 235611"/>
                <a:gd name="connsiteY8" fmla="*/ 17269 h 330727"/>
                <a:gd name="connsiteX9" fmla="*/ 154783 w 235611"/>
                <a:gd name="connsiteY9" fmla="*/ 0 h 330727"/>
                <a:gd name="connsiteX10" fmla="*/ 133066 w 235611"/>
                <a:gd name="connsiteY10" fmla="*/ 106175 h 330727"/>
                <a:gd name="connsiteX11" fmla="*/ 10717 w 235611"/>
                <a:gd name="connsiteY11" fmla="*/ 255041 h 330727"/>
                <a:gd name="connsiteX12" fmla="*/ 16499 w 235611"/>
                <a:gd name="connsiteY12" fmla="*/ 320097 h 330727"/>
                <a:gd name="connsiteX13" fmla="*/ 81183 w 235611"/>
                <a:gd name="connsiteY13" fmla="*/ 314180 h 330727"/>
                <a:gd name="connsiteX14" fmla="*/ 81840 w 235611"/>
                <a:gd name="connsiteY14" fmla="*/ 313373 h 330727"/>
                <a:gd name="connsiteX15" fmla="*/ 211380 w 235611"/>
                <a:gd name="connsiteY15" fmla="*/ 156096 h 330727"/>
                <a:gd name="connsiteX16" fmla="*/ 220657 w 235611"/>
                <a:gd name="connsiteY16" fmla="*/ 136369 h 330727"/>
                <a:gd name="connsiteX17" fmla="*/ 235612 w 235611"/>
                <a:gd name="connsiteY17" fmla="*/ 64094 h 330727"/>
                <a:gd name="connsiteX18" fmla="*/ 218676 w 235611"/>
                <a:gd name="connsiteY18" fmla="*/ 51892 h 3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1" h="330727">
                  <a:moveTo>
                    <a:pt x="201855" y="132874"/>
                  </a:moveTo>
                  <a:cubicBezTo>
                    <a:pt x="201033" y="137000"/>
                    <a:pt x="199197" y="140856"/>
                    <a:pt x="196512" y="144094"/>
                  </a:cubicBezTo>
                  <a:lnTo>
                    <a:pt x="66972" y="301361"/>
                  </a:lnTo>
                  <a:cubicBezTo>
                    <a:pt x="61921" y="307927"/>
                    <a:pt x="54080" y="311740"/>
                    <a:pt x="45798" y="311658"/>
                  </a:cubicBezTo>
                  <a:cubicBezTo>
                    <a:pt x="39561" y="311718"/>
                    <a:pt x="33509" y="309535"/>
                    <a:pt x="28748" y="305505"/>
                  </a:cubicBezTo>
                  <a:cubicBezTo>
                    <a:pt x="17259" y="295814"/>
                    <a:pt x="15777" y="278655"/>
                    <a:pt x="25433" y="267138"/>
                  </a:cubicBezTo>
                  <a:lnTo>
                    <a:pt x="149258" y="116443"/>
                  </a:lnTo>
                  <a:cubicBezTo>
                    <a:pt x="150245" y="115247"/>
                    <a:pt x="150925" y="113828"/>
                    <a:pt x="151239" y="112309"/>
                  </a:cubicBezTo>
                  <a:lnTo>
                    <a:pt x="170689" y="17269"/>
                  </a:lnTo>
                  <a:cubicBezTo>
                    <a:pt x="164404" y="12503"/>
                    <a:pt x="159017" y="6655"/>
                    <a:pt x="154783" y="0"/>
                  </a:cubicBezTo>
                  <a:lnTo>
                    <a:pt x="133066" y="106175"/>
                  </a:lnTo>
                  <a:lnTo>
                    <a:pt x="10717" y="255041"/>
                  </a:lnTo>
                  <a:cubicBezTo>
                    <a:pt x="-5584" y="274624"/>
                    <a:pt x="-3000" y="303696"/>
                    <a:pt x="16499" y="320097"/>
                  </a:cubicBezTo>
                  <a:cubicBezTo>
                    <a:pt x="35994" y="336326"/>
                    <a:pt x="64954" y="333677"/>
                    <a:pt x="81183" y="314180"/>
                  </a:cubicBezTo>
                  <a:cubicBezTo>
                    <a:pt x="81405" y="313914"/>
                    <a:pt x="81624" y="313644"/>
                    <a:pt x="81840" y="313373"/>
                  </a:cubicBezTo>
                  <a:lnTo>
                    <a:pt x="211380" y="156096"/>
                  </a:lnTo>
                  <a:cubicBezTo>
                    <a:pt x="216060" y="150391"/>
                    <a:pt x="219248" y="143612"/>
                    <a:pt x="220657" y="136369"/>
                  </a:cubicBezTo>
                  <a:lnTo>
                    <a:pt x="235612" y="64094"/>
                  </a:lnTo>
                  <a:lnTo>
                    <a:pt x="218676" y="51892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56566D7D-DED7-4381-9E96-D804705FED8B}"/>
                </a:ext>
              </a:extLst>
            </p:cNvPr>
            <p:cNvSpPr/>
            <p:nvPr/>
          </p:nvSpPr>
          <p:spPr>
            <a:xfrm>
              <a:off x="19101027" y="1953594"/>
              <a:ext cx="488655" cy="647692"/>
            </a:xfrm>
            <a:custGeom>
              <a:avLst/>
              <a:gdLst>
                <a:gd name="connsiteX0" fmla="*/ 456978 w 488655"/>
                <a:gd name="connsiteY0" fmla="*/ 196472 h 647692"/>
                <a:gd name="connsiteX1" fmla="*/ 365862 w 488655"/>
                <a:gd name="connsiteY1" fmla="*/ 166383 h 647692"/>
                <a:gd name="connsiteX2" fmla="*/ 312570 w 488655"/>
                <a:gd name="connsiteY2" fmla="*/ 43701 h 647692"/>
                <a:gd name="connsiteX3" fmla="*/ 239561 w 488655"/>
                <a:gd name="connsiteY3" fmla="*/ 0 h 647692"/>
                <a:gd name="connsiteX4" fmla="*/ 204642 w 488655"/>
                <a:gd name="connsiteY4" fmla="*/ 8058 h 647692"/>
                <a:gd name="connsiteX5" fmla="*/ 75188 w 488655"/>
                <a:gd name="connsiteY5" fmla="*/ 58931 h 647692"/>
                <a:gd name="connsiteX6" fmla="*/ 49632 w 488655"/>
                <a:gd name="connsiteY6" fmla="*/ 84439 h 647692"/>
                <a:gd name="connsiteX7" fmla="*/ 3341 w 488655"/>
                <a:gd name="connsiteY7" fmla="*/ 195510 h 647692"/>
                <a:gd name="connsiteX8" fmla="*/ 3960 w 488655"/>
                <a:gd name="connsiteY8" fmla="*/ 231953 h 647692"/>
                <a:gd name="connsiteX9" fmla="*/ 28991 w 488655"/>
                <a:gd name="connsiteY9" fmla="*/ 255965 h 647692"/>
                <a:gd name="connsiteX10" fmla="*/ 46384 w 488655"/>
                <a:gd name="connsiteY10" fmla="*/ 259413 h 647692"/>
                <a:gd name="connsiteX11" fmla="*/ 89447 w 488655"/>
                <a:gd name="connsiteY11" fmla="*/ 230267 h 647692"/>
                <a:gd name="connsiteX12" fmla="*/ 125832 w 488655"/>
                <a:gd name="connsiteY12" fmla="*/ 138036 h 647692"/>
                <a:gd name="connsiteX13" fmla="*/ 144358 w 488655"/>
                <a:gd name="connsiteY13" fmla="*/ 130978 h 647692"/>
                <a:gd name="connsiteX14" fmla="*/ 144475 w 488655"/>
                <a:gd name="connsiteY14" fmla="*/ 131008 h 647692"/>
                <a:gd name="connsiteX15" fmla="*/ 144482 w 488655"/>
                <a:gd name="connsiteY15" fmla="*/ 131083 h 647692"/>
                <a:gd name="connsiteX16" fmla="*/ 117479 w 488655"/>
                <a:gd name="connsiteY16" fmla="*/ 262890 h 647692"/>
                <a:gd name="connsiteX17" fmla="*/ 134567 w 488655"/>
                <a:gd name="connsiteY17" fmla="*/ 319764 h 647692"/>
                <a:gd name="connsiteX18" fmla="*/ 134567 w 488655"/>
                <a:gd name="connsiteY18" fmla="*/ 319764 h 647692"/>
                <a:gd name="connsiteX19" fmla="*/ 275375 w 488655"/>
                <a:gd name="connsiteY19" fmla="*/ 421167 h 647692"/>
                <a:gd name="connsiteX20" fmla="*/ 275375 w 488655"/>
                <a:gd name="connsiteY20" fmla="*/ 599123 h 647692"/>
                <a:gd name="connsiteX21" fmla="*/ 317218 w 488655"/>
                <a:gd name="connsiteY21" fmla="*/ 647462 h 647692"/>
                <a:gd name="connsiteX22" fmla="*/ 368140 w 488655"/>
                <a:gd name="connsiteY22" fmla="*/ 605721 h 647692"/>
                <a:gd name="connsiteX23" fmla="*/ 368367 w 488655"/>
                <a:gd name="connsiteY23" fmla="*/ 601189 h 647692"/>
                <a:gd name="connsiteX24" fmla="*/ 368367 w 488655"/>
                <a:gd name="connsiteY24" fmla="*/ 397812 h 647692"/>
                <a:gd name="connsiteX25" fmla="*/ 349670 w 488655"/>
                <a:gd name="connsiteY25" fmla="*/ 360540 h 647692"/>
                <a:gd name="connsiteX26" fmla="*/ 264897 w 488655"/>
                <a:gd name="connsiteY26" fmla="*/ 298494 h 647692"/>
                <a:gd name="connsiteX27" fmla="*/ 275289 w 488655"/>
                <a:gd name="connsiteY27" fmla="*/ 246564 h 647692"/>
                <a:gd name="connsiteX28" fmla="*/ 279185 w 488655"/>
                <a:gd name="connsiteY28" fmla="*/ 225990 h 647692"/>
                <a:gd name="connsiteX29" fmla="*/ 295377 w 488655"/>
                <a:gd name="connsiteY29" fmla="*/ 141532 h 647692"/>
                <a:gd name="connsiteX30" fmla="*/ 288161 w 488655"/>
                <a:gd name="connsiteY30" fmla="*/ 130157 h 647692"/>
                <a:gd name="connsiteX31" fmla="*/ 276786 w 488655"/>
                <a:gd name="connsiteY31" fmla="*/ 137373 h 647692"/>
                <a:gd name="connsiteX32" fmla="*/ 276670 w 488655"/>
                <a:gd name="connsiteY32" fmla="*/ 137989 h 647692"/>
                <a:gd name="connsiteX33" fmla="*/ 260697 w 488655"/>
                <a:gd name="connsiteY33" fmla="*/ 222333 h 647692"/>
                <a:gd name="connsiteX34" fmla="*/ 245018 w 488655"/>
                <a:gd name="connsiteY34" fmla="*/ 300723 h 647692"/>
                <a:gd name="connsiteX35" fmla="*/ 248733 w 488655"/>
                <a:gd name="connsiteY35" fmla="*/ 310248 h 647692"/>
                <a:gd name="connsiteX36" fmla="*/ 338554 w 488655"/>
                <a:gd name="connsiteY36" fmla="*/ 375971 h 647692"/>
                <a:gd name="connsiteX37" fmla="*/ 349279 w 488655"/>
                <a:gd name="connsiteY37" fmla="*/ 397755 h 647692"/>
                <a:gd name="connsiteX38" fmla="*/ 349279 w 488655"/>
                <a:gd name="connsiteY38" fmla="*/ 600075 h 647692"/>
                <a:gd name="connsiteX39" fmla="*/ 327295 w 488655"/>
                <a:gd name="connsiteY39" fmla="*/ 628079 h 647692"/>
                <a:gd name="connsiteX40" fmla="*/ 294956 w 488655"/>
                <a:gd name="connsiteY40" fmla="*/ 606503 h 647692"/>
                <a:gd name="connsiteX41" fmla="*/ 294425 w 488655"/>
                <a:gd name="connsiteY41" fmla="*/ 601199 h 647692"/>
                <a:gd name="connsiteX42" fmla="*/ 294425 w 488655"/>
                <a:gd name="connsiteY42" fmla="*/ 416300 h 647692"/>
                <a:gd name="connsiteX43" fmla="*/ 290481 w 488655"/>
                <a:gd name="connsiteY43" fmla="*/ 408584 h 647692"/>
                <a:gd name="connsiteX44" fmla="*/ 145701 w 488655"/>
                <a:gd name="connsiteY44" fmla="*/ 304257 h 647692"/>
                <a:gd name="connsiteX45" fmla="*/ 134405 w 488655"/>
                <a:gd name="connsiteY45" fmla="*/ 275349 h 647692"/>
                <a:gd name="connsiteX46" fmla="*/ 166666 w 488655"/>
                <a:gd name="connsiteY46" fmla="*/ 117748 h 647692"/>
                <a:gd name="connsiteX47" fmla="*/ 159246 w 488655"/>
                <a:gd name="connsiteY47" fmla="*/ 106506 h 647692"/>
                <a:gd name="connsiteX48" fmla="*/ 153940 w 488655"/>
                <a:gd name="connsiteY48" fmla="*/ 106937 h 647692"/>
                <a:gd name="connsiteX49" fmla="*/ 115088 w 488655"/>
                <a:gd name="connsiteY49" fmla="*/ 121729 h 647692"/>
                <a:gd name="connsiteX50" fmla="*/ 109621 w 488655"/>
                <a:gd name="connsiteY50" fmla="*/ 127140 h 647692"/>
                <a:gd name="connsiteX51" fmla="*/ 71663 w 488655"/>
                <a:gd name="connsiteY51" fmla="*/ 223437 h 647692"/>
                <a:gd name="connsiteX52" fmla="*/ 46384 w 488655"/>
                <a:gd name="connsiteY52" fmla="*/ 240363 h 647692"/>
                <a:gd name="connsiteX53" fmla="*/ 35907 w 488655"/>
                <a:gd name="connsiteY53" fmla="*/ 238220 h 647692"/>
                <a:gd name="connsiteX54" fmla="*/ 21390 w 488655"/>
                <a:gd name="connsiteY54" fmla="*/ 224304 h 647692"/>
                <a:gd name="connsiteX55" fmla="*/ 20971 w 488655"/>
                <a:gd name="connsiteY55" fmla="*/ 202711 h 647692"/>
                <a:gd name="connsiteX56" fmla="*/ 67234 w 488655"/>
                <a:gd name="connsiteY56" fmla="*/ 91650 h 647692"/>
                <a:gd name="connsiteX57" fmla="*/ 82208 w 488655"/>
                <a:gd name="connsiteY57" fmla="*/ 76629 h 647692"/>
                <a:gd name="connsiteX58" fmla="*/ 212386 w 488655"/>
                <a:gd name="connsiteY58" fmla="*/ 25441 h 647692"/>
                <a:gd name="connsiteX59" fmla="*/ 239561 w 488655"/>
                <a:gd name="connsiteY59" fmla="*/ 19050 h 647692"/>
                <a:gd name="connsiteX60" fmla="*/ 295758 w 488655"/>
                <a:gd name="connsiteY60" fmla="*/ 52568 h 647692"/>
                <a:gd name="connsiteX61" fmla="*/ 350127 w 488655"/>
                <a:gd name="connsiteY61" fmla="*/ 177937 h 647692"/>
                <a:gd name="connsiteX62" fmla="*/ 355842 w 488655"/>
                <a:gd name="connsiteY62" fmla="*/ 183128 h 647692"/>
                <a:gd name="connsiteX63" fmla="*/ 451016 w 488655"/>
                <a:gd name="connsiteY63" fmla="*/ 214560 h 647692"/>
                <a:gd name="connsiteX64" fmla="*/ 468218 w 488655"/>
                <a:gd name="connsiteY64" fmla="*/ 249326 h 647692"/>
                <a:gd name="connsiteX65" fmla="*/ 442014 w 488655"/>
                <a:gd name="connsiteY65" fmla="*/ 268110 h 647692"/>
                <a:gd name="connsiteX66" fmla="*/ 432975 w 488655"/>
                <a:gd name="connsiteY66" fmla="*/ 266700 h 647692"/>
                <a:gd name="connsiteX67" fmla="*/ 322304 w 488655"/>
                <a:gd name="connsiteY67" fmla="*/ 229848 h 647692"/>
                <a:gd name="connsiteX68" fmla="*/ 305607 w 488655"/>
                <a:gd name="connsiteY68" fmla="*/ 214684 h 647692"/>
                <a:gd name="connsiteX69" fmla="*/ 302187 w 488655"/>
                <a:gd name="connsiteY69" fmla="*/ 206778 h 647692"/>
                <a:gd name="connsiteX70" fmla="*/ 296882 w 488655"/>
                <a:gd name="connsiteY70" fmla="*/ 234820 h 647692"/>
                <a:gd name="connsiteX71" fmla="*/ 316027 w 488655"/>
                <a:gd name="connsiteY71" fmla="*/ 247841 h 647692"/>
                <a:gd name="connsiteX72" fmla="*/ 427727 w 488655"/>
                <a:gd name="connsiteY72" fmla="*/ 284988 h 647692"/>
                <a:gd name="connsiteX73" fmla="*/ 442014 w 488655"/>
                <a:gd name="connsiteY73" fmla="*/ 287103 h 647692"/>
                <a:gd name="connsiteX74" fmla="*/ 486182 w 488655"/>
                <a:gd name="connsiteY74" fmla="*/ 255670 h 647692"/>
                <a:gd name="connsiteX75" fmla="*/ 456978 w 488655"/>
                <a:gd name="connsiteY75" fmla="*/ 196472 h 6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88655" h="647692">
                  <a:moveTo>
                    <a:pt x="456978" y="196472"/>
                  </a:moveTo>
                  <a:lnTo>
                    <a:pt x="365862" y="166383"/>
                  </a:lnTo>
                  <a:cubicBezTo>
                    <a:pt x="354146" y="139303"/>
                    <a:pt x="314532" y="47625"/>
                    <a:pt x="312570" y="43701"/>
                  </a:cubicBezTo>
                  <a:cubicBezTo>
                    <a:pt x="297920" y="17009"/>
                    <a:pt x="270006" y="300"/>
                    <a:pt x="239561" y="0"/>
                  </a:cubicBezTo>
                  <a:cubicBezTo>
                    <a:pt x="227461" y="9"/>
                    <a:pt x="215521" y="2764"/>
                    <a:pt x="204642" y="8058"/>
                  </a:cubicBezTo>
                  <a:lnTo>
                    <a:pt x="75188" y="58931"/>
                  </a:lnTo>
                  <a:cubicBezTo>
                    <a:pt x="63557" y="63608"/>
                    <a:pt x="54331" y="72818"/>
                    <a:pt x="49632" y="84439"/>
                  </a:cubicBezTo>
                  <a:lnTo>
                    <a:pt x="3341" y="195510"/>
                  </a:lnTo>
                  <a:cubicBezTo>
                    <a:pt x="-1319" y="207254"/>
                    <a:pt x="-1096" y="220373"/>
                    <a:pt x="3960" y="231953"/>
                  </a:cubicBezTo>
                  <a:cubicBezTo>
                    <a:pt x="8723" y="243006"/>
                    <a:pt x="17750" y="251665"/>
                    <a:pt x="28991" y="255965"/>
                  </a:cubicBezTo>
                  <a:cubicBezTo>
                    <a:pt x="34517" y="258211"/>
                    <a:pt x="40420" y="259382"/>
                    <a:pt x="46384" y="259413"/>
                  </a:cubicBezTo>
                  <a:cubicBezTo>
                    <a:pt x="65438" y="259715"/>
                    <a:pt x="82646" y="248068"/>
                    <a:pt x="89447" y="230267"/>
                  </a:cubicBezTo>
                  <a:lnTo>
                    <a:pt x="125832" y="138036"/>
                  </a:lnTo>
                  <a:lnTo>
                    <a:pt x="144358" y="130978"/>
                  </a:lnTo>
                  <a:cubicBezTo>
                    <a:pt x="144399" y="130954"/>
                    <a:pt x="144452" y="130967"/>
                    <a:pt x="144475" y="131008"/>
                  </a:cubicBezTo>
                  <a:cubicBezTo>
                    <a:pt x="144490" y="131031"/>
                    <a:pt x="144492" y="131058"/>
                    <a:pt x="144482" y="131083"/>
                  </a:cubicBezTo>
                  <a:lnTo>
                    <a:pt x="117479" y="262890"/>
                  </a:lnTo>
                  <a:cubicBezTo>
                    <a:pt x="114476" y="283443"/>
                    <a:pt x="120734" y="304269"/>
                    <a:pt x="134567" y="319764"/>
                  </a:cubicBezTo>
                  <a:lnTo>
                    <a:pt x="134567" y="319764"/>
                  </a:lnTo>
                  <a:lnTo>
                    <a:pt x="275375" y="421167"/>
                  </a:lnTo>
                  <a:lnTo>
                    <a:pt x="275375" y="599123"/>
                  </a:lnTo>
                  <a:cubicBezTo>
                    <a:pt x="274956" y="623548"/>
                    <a:pt x="292984" y="644376"/>
                    <a:pt x="317218" y="647462"/>
                  </a:cubicBezTo>
                  <a:cubicBezTo>
                    <a:pt x="342806" y="649997"/>
                    <a:pt x="365605" y="631309"/>
                    <a:pt x="368140" y="605721"/>
                  </a:cubicBezTo>
                  <a:cubicBezTo>
                    <a:pt x="368290" y="604216"/>
                    <a:pt x="368365" y="602703"/>
                    <a:pt x="368367" y="601189"/>
                  </a:cubicBezTo>
                  <a:lnTo>
                    <a:pt x="368367" y="397812"/>
                  </a:lnTo>
                  <a:cubicBezTo>
                    <a:pt x="368555" y="383089"/>
                    <a:pt x="361583" y="369192"/>
                    <a:pt x="349670" y="360540"/>
                  </a:cubicBezTo>
                  <a:lnTo>
                    <a:pt x="264897" y="298494"/>
                  </a:lnTo>
                  <a:lnTo>
                    <a:pt x="275289" y="246564"/>
                  </a:lnTo>
                  <a:lnTo>
                    <a:pt x="279185" y="225990"/>
                  </a:lnTo>
                  <a:lnTo>
                    <a:pt x="295377" y="141532"/>
                  </a:lnTo>
                  <a:cubicBezTo>
                    <a:pt x="296526" y="136398"/>
                    <a:pt x="293295" y="131306"/>
                    <a:pt x="288161" y="130157"/>
                  </a:cubicBezTo>
                  <a:cubicBezTo>
                    <a:pt x="283027" y="129009"/>
                    <a:pt x="277935" y="132240"/>
                    <a:pt x="276786" y="137373"/>
                  </a:cubicBezTo>
                  <a:cubicBezTo>
                    <a:pt x="276741" y="137577"/>
                    <a:pt x="276702" y="137782"/>
                    <a:pt x="276670" y="137989"/>
                  </a:cubicBezTo>
                  <a:lnTo>
                    <a:pt x="260697" y="222333"/>
                  </a:lnTo>
                  <a:lnTo>
                    <a:pt x="245018" y="300723"/>
                  </a:lnTo>
                  <a:cubicBezTo>
                    <a:pt x="244303" y="304350"/>
                    <a:pt x="245752" y="308063"/>
                    <a:pt x="248733" y="310248"/>
                  </a:cubicBezTo>
                  <a:lnTo>
                    <a:pt x="338554" y="375971"/>
                  </a:lnTo>
                  <a:cubicBezTo>
                    <a:pt x="345459" y="381056"/>
                    <a:pt x="349459" y="389181"/>
                    <a:pt x="349279" y="397755"/>
                  </a:cubicBezTo>
                  <a:lnTo>
                    <a:pt x="349279" y="600075"/>
                  </a:lnTo>
                  <a:cubicBezTo>
                    <a:pt x="349520" y="613442"/>
                    <a:pt x="340338" y="625139"/>
                    <a:pt x="327295" y="628079"/>
                  </a:cubicBezTo>
                  <a:cubicBezTo>
                    <a:pt x="312408" y="631051"/>
                    <a:pt x="297929" y="621391"/>
                    <a:pt x="294956" y="606503"/>
                  </a:cubicBezTo>
                  <a:cubicBezTo>
                    <a:pt x="294607" y="604757"/>
                    <a:pt x="294429" y="602980"/>
                    <a:pt x="294425" y="601199"/>
                  </a:cubicBezTo>
                  <a:lnTo>
                    <a:pt x="294425" y="416300"/>
                  </a:lnTo>
                  <a:cubicBezTo>
                    <a:pt x="294424" y="413244"/>
                    <a:pt x="292957" y="410375"/>
                    <a:pt x="290481" y="408584"/>
                  </a:cubicBezTo>
                  <a:lnTo>
                    <a:pt x="145701" y="304257"/>
                  </a:lnTo>
                  <a:cubicBezTo>
                    <a:pt x="136574" y="297684"/>
                    <a:pt x="132153" y="286368"/>
                    <a:pt x="134405" y="275349"/>
                  </a:cubicBezTo>
                  <a:lnTo>
                    <a:pt x="166666" y="117748"/>
                  </a:lnTo>
                  <a:cubicBezTo>
                    <a:pt x="167721" y="112594"/>
                    <a:pt x="164399" y="107561"/>
                    <a:pt x="159246" y="106506"/>
                  </a:cubicBezTo>
                  <a:cubicBezTo>
                    <a:pt x="157472" y="106143"/>
                    <a:pt x="155632" y="106292"/>
                    <a:pt x="153940" y="106937"/>
                  </a:cubicBezTo>
                  <a:lnTo>
                    <a:pt x="115088" y="121729"/>
                  </a:lnTo>
                  <a:cubicBezTo>
                    <a:pt x="112586" y="122684"/>
                    <a:pt x="110602" y="124648"/>
                    <a:pt x="109621" y="127140"/>
                  </a:cubicBezTo>
                  <a:lnTo>
                    <a:pt x="71663" y="223437"/>
                  </a:lnTo>
                  <a:cubicBezTo>
                    <a:pt x="67717" y="233900"/>
                    <a:pt x="57561" y="240701"/>
                    <a:pt x="46384" y="240363"/>
                  </a:cubicBezTo>
                  <a:cubicBezTo>
                    <a:pt x="42786" y="240329"/>
                    <a:pt x="39229" y="239601"/>
                    <a:pt x="35907" y="238220"/>
                  </a:cubicBezTo>
                  <a:cubicBezTo>
                    <a:pt x="29389" y="235729"/>
                    <a:pt x="24154" y="230712"/>
                    <a:pt x="21390" y="224304"/>
                  </a:cubicBezTo>
                  <a:cubicBezTo>
                    <a:pt x="18391" y="217447"/>
                    <a:pt x="18241" y="209680"/>
                    <a:pt x="20971" y="202711"/>
                  </a:cubicBezTo>
                  <a:lnTo>
                    <a:pt x="67234" y="91650"/>
                  </a:lnTo>
                  <a:cubicBezTo>
                    <a:pt x="69977" y="84815"/>
                    <a:pt x="75382" y="79393"/>
                    <a:pt x="82208" y="76629"/>
                  </a:cubicBezTo>
                  <a:lnTo>
                    <a:pt x="212386" y="25441"/>
                  </a:lnTo>
                  <a:cubicBezTo>
                    <a:pt x="220838" y="21266"/>
                    <a:pt x="230134" y="19080"/>
                    <a:pt x="239561" y="19050"/>
                  </a:cubicBezTo>
                  <a:cubicBezTo>
                    <a:pt x="262963" y="19287"/>
                    <a:pt x="284428" y="32091"/>
                    <a:pt x="295758" y="52568"/>
                  </a:cubicBezTo>
                  <a:cubicBezTo>
                    <a:pt x="297520" y="56245"/>
                    <a:pt x="329258" y="129588"/>
                    <a:pt x="350127" y="177937"/>
                  </a:cubicBezTo>
                  <a:cubicBezTo>
                    <a:pt x="351194" y="180410"/>
                    <a:pt x="353277" y="182303"/>
                    <a:pt x="355842" y="183128"/>
                  </a:cubicBezTo>
                  <a:lnTo>
                    <a:pt x="451016" y="214560"/>
                  </a:lnTo>
                  <a:cubicBezTo>
                    <a:pt x="465291" y="219497"/>
                    <a:pt x="472954" y="234984"/>
                    <a:pt x="468218" y="249326"/>
                  </a:cubicBezTo>
                  <a:cubicBezTo>
                    <a:pt x="464216" y="260410"/>
                    <a:pt x="453796" y="267879"/>
                    <a:pt x="442014" y="268110"/>
                  </a:cubicBezTo>
                  <a:cubicBezTo>
                    <a:pt x="438954" y="268017"/>
                    <a:pt x="435918" y="267544"/>
                    <a:pt x="432975" y="266700"/>
                  </a:cubicBezTo>
                  <a:lnTo>
                    <a:pt x="322304" y="229848"/>
                  </a:lnTo>
                  <a:cubicBezTo>
                    <a:pt x="315014" y="227098"/>
                    <a:pt x="309044" y="221676"/>
                    <a:pt x="305607" y="214684"/>
                  </a:cubicBezTo>
                  <a:lnTo>
                    <a:pt x="302187" y="206778"/>
                  </a:lnTo>
                  <a:lnTo>
                    <a:pt x="296882" y="234820"/>
                  </a:lnTo>
                  <a:cubicBezTo>
                    <a:pt x="302113" y="240648"/>
                    <a:pt x="308684" y="245117"/>
                    <a:pt x="316027" y="247841"/>
                  </a:cubicBezTo>
                  <a:lnTo>
                    <a:pt x="427727" y="284988"/>
                  </a:lnTo>
                  <a:cubicBezTo>
                    <a:pt x="432377" y="286311"/>
                    <a:pt x="437181" y="287022"/>
                    <a:pt x="442014" y="287103"/>
                  </a:cubicBezTo>
                  <a:cubicBezTo>
                    <a:pt x="461837" y="286816"/>
                    <a:pt x="479417" y="274305"/>
                    <a:pt x="486182" y="255670"/>
                  </a:cubicBezTo>
                  <a:cubicBezTo>
                    <a:pt x="494432" y="231260"/>
                    <a:pt x="481369" y="204779"/>
                    <a:pt x="456978" y="19647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0" name="Рисунок 4" descr="Пешком">
            <a:extLst>
              <a:ext uri="{FF2B5EF4-FFF2-40B4-BE49-F238E27FC236}">
                <a16:creationId xmlns:a16="http://schemas.microsoft.com/office/drawing/2014/main" id="{C13C1B75-015D-4F0A-B39F-0756E954A43C}"/>
              </a:ext>
            </a:extLst>
          </p:cNvPr>
          <p:cNvGrpSpPr/>
          <p:nvPr/>
        </p:nvGrpSpPr>
        <p:grpSpPr>
          <a:xfrm>
            <a:off x="5817571" y="10290583"/>
            <a:ext cx="537055" cy="820522"/>
            <a:chOff x="19052626" y="1780791"/>
            <a:chExt cx="537055" cy="820522"/>
          </a:xfrm>
          <a:solidFill>
            <a:srgbClr val="000000"/>
          </a:solidFill>
        </p:grpSpPr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C2449DC7-6E99-479B-B630-D35363FF4A6B}"/>
                </a:ext>
              </a:extLst>
            </p:cNvPr>
            <p:cNvSpPr/>
            <p:nvPr/>
          </p:nvSpPr>
          <p:spPr>
            <a:xfrm>
              <a:off x="19302107" y="1780791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152400 w 152400"/>
                <a:gd name="connsiteY1" fmla="*/ 76200 h 152400"/>
                <a:gd name="connsiteX2" fmla="*/ 76200 w 152400"/>
                <a:gd name="connsiteY2" fmla="*/ 0 h 152400"/>
                <a:gd name="connsiteX3" fmla="*/ 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19050 h 152400"/>
                <a:gd name="connsiteX6" fmla="*/ 133350 w 152400"/>
                <a:gd name="connsiteY6" fmla="*/ 76200 h 152400"/>
                <a:gd name="connsiteX7" fmla="*/ 76200 w 152400"/>
                <a:gd name="connsiteY7" fmla="*/ 133350 h 152400"/>
                <a:gd name="connsiteX8" fmla="*/ 19050 w 152400"/>
                <a:gd name="connsiteY8" fmla="*/ 76200 h 152400"/>
                <a:gd name="connsiteX9" fmla="*/ 76200 w 152400"/>
                <a:gd name="connsiteY9" fmla="*/ 190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400" y="34116"/>
                    <a:pt x="118284" y="0"/>
                    <a:pt x="76200" y="0"/>
                  </a:cubicBez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lose/>
                  <a:moveTo>
                    <a:pt x="76200" y="19050"/>
                  </a:move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50" y="107763"/>
                    <a:pt x="107763" y="133350"/>
                    <a:pt x="76200" y="133350"/>
                  </a:cubicBez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71" y="44639"/>
                    <a:pt x="44640" y="19054"/>
                    <a:pt x="76200" y="1901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BB88A0F2-74C7-417F-A82C-24513269E113}"/>
                </a:ext>
              </a:extLst>
            </p:cNvPr>
            <p:cNvSpPr/>
            <p:nvPr/>
          </p:nvSpPr>
          <p:spPr>
            <a:xfrm>
              <a:off x="19052626" y="2270585"/>
              <a:ext cx="235611" cy="330727"/>
            </a:xfrm>
            <a:custGeom>
              <a:avLst/>
              <a:gdLst>
                <a:gd name="connsiteX0" fmla="*/ 201855 w 235611"/>
                <a:gd name="connsiteY0" fmla="*/ 132874 h 330727"/>
                <a:gd name="connsiteX1" fmla="*/ 196512 w 235611"/>
                <a:gd name="connsiteY1" fmla="*/ 144094 h 330727"/>
                <a:gd name="connsiteX2" fmla="*/ 66972 w 235611"/>
                <a:gd name="connsiteY2" fmla="*/ 301361 h 330727"/>
                <a:gd name="connsiteX3" fmla="*/ 45798 w 235611"/>
                <a:gd name="connsiteY3" fmla="*/ 311658 h 330727"/>
                <a:gd name="connsiteX4" fmla="*/ 28748 w 235611"/>
                <a:gd name="connsiteY4" fmla="*/ 305505 h 330727"/>
                <a:gd name="connsiteX5" fmla="*/ 25433 w 235611"/>
                <a:gd name="connsiteY5" fmla="*/ 267138 h 330727"/>
                <a:gd name="connsiteX6" fmla="*/ 149258 w 235611"/>
                <a:gd name="connsiteY6" fmla="*/ 116443 h 330727"/>
                <a:gd name="connsiteX7" fmla="*/ 151239 w 235611"/>
                <a:gd name="connsiteY7" fmla="*/ 112309 h 330727"/>
                <a:gd name="connsiteX8" fmla="*/ 170689 w 235611"/>
                <a:gd name="connsiteY8" fmla="*/ 17269 h 330727"/>
                <a:gd name="connsiteX9" fmla="*/ 154783 w 235611"/>
                <a:gd name="connsiteY9" fmla="*/ 0 h 330727"/>
                <a:gd name="connsiteX10" fmla="*/ 133066 w 235611"/>
                <a:gd name="connsiteY10" fmla="*/ 106175 h 330727"/>
                <a:gd name="connsiteX11" fmla="*/ 10717 w 235611"/>
                <a:gd name="connsiteY11" fmla="*/ 255041 h 330727"/>
                <a:gd name="connsiteX12" fmla="*/ 16499 w 235611"/>
                <a:gd name="connsiteY12" fmla="*/ 320097 h 330727"/>
                <a:gd name="connsiteX13" fmla="*/ 81183 w 235611"/>
                <a:gd name="connsiteY13" fmla="*/ 314180 h 330727"/>
                <a:gd name="connsiteX14" fmla="*/ 81840 w 235611"/>
                <a:gd name="connsiteY14" fmla="*/ 313373 h 330727"/>
                <a:gd name="connsiteX15" fmla="*/ 211380 w 235611"/>
                <a:gd name="connsiteY15" fmla="*/ 156096 h 330727"/>
                <a:gd name="connsiteX16" fmla="*/ 220657 w 235611"/>
                <a:gd name="connsiteY16" fmla="*/ 136369 h 330727"/>
                <a:gd name="connsiteX17" fmla="*/ 235612 w 235611"/>
                <a:gd name="connsiteY17" fmla="*/ 64094 h 330727"/>
                <a:gd name="connsiteX18" fmla="*/ 218676 w 235611"/>
                <a:gd name="connsiteY18" fmla="*/ 51892 h 3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1" h="330727">
                  <a:moveTo>
                    <a:pt x="201855" y="132874"/>
                  </a:moveTo>
                  <a:cubicBezTo>
                    <a:pt x="201033" y="137000"/>
                    <a:pt x="199197" y="140856"/>
                    <a:pt x="196512" y="144094"/>
                  </a:cubicBezTo>
                  <a:lnTo>
                    <a:pt x="66972" y="301361"/>
                  </a:lnTo>
                  <a:cubicBezTo>
                    <a:pt x="61921" y="307927"/>
                    <a:pt x="54080" y="311740"/>
                    <a:pt x="45798" y="311658"/>
                  </a:cubicBezTo>
                  <a:cubicBezTo>
                    <a:pt x="39561" y="311718"/>
                    <a:pt x="33509" y="309535"/>
                    <a:pt x="28748" y="305505"/>
                  </a:cubicBezTo>
                  <a:cubicBezTo>
                    <a:pt x="17259" y="295814"/>
                    <a:pt x="15777" y="278655"/>
                    <a:pt x="25433" y="267138"/>
                  </a:cubicBezTo>
                  <a:lnTo>
                    <a:pt x="149258" y="116443"/>
                  </a:lnTo>
                  <a:cubicBezTo>
                    <a:pt x="150245" y="115247"/>
                    <a:pt x="150925" y="113828"/>
                    <a:pt x="151239" y="112309"/>
                  </a:cubicBezTo>
                  <a:lnTo>
                    <a:pt x="170689" y="17269"/>
                  </a:lnTo>
                  <a:cubicBezTo>
                    <a:pt x="164404" y="12503"/>
                    <a:pt x="159017" y="6655"/>
                    <a:pt x="154783" y="0"/>
                  </a:cubicBezTo>
                  <a:lnTo>
                    <a:pt x="133066" y="106175"/>
                  </a:lnTo>
                  <a:lnTo>
                    <a:pt x="10717" y="255041"/>
                  </a:lnTo>
                  <a:cubicBezTo>
                    <a:pt x="-5584" y="274624"/>
                    <a:pt x="-3000" y="303696"/>
                    <a:pt x="16499" y="320097"/>
                  </a:cubicBezTo>
                  <a:cubicBezTo>
                    <a:pt x="35994" y="336326"/>
                    <a:pt x="64954" y="333677"/>
                    <a:pt x="81183" y="314180"/>
                  </a:cubicBezTo>
                  <a:cubicBezTo>
                    <a:pt x="81405" y="313914"/>
                    <a:pt x="81624" y="313644"/>
                    <a:pt x="81840" y="313373"/>
                  </a:cubicBezTo>
                  <a:lnTo>
                    <a:pt x="211380" y="156096"/>
                  </a:lnTo>
                  <a:cubicBezTo>
                    <a:pt x="216060" y="150391"/>
                    <a:pt x="219248" y="143612"/>
                    <a:pt x="220657" y="136369"/>
                  </a:cubicBezTo>
                  <a:lnTo>
                    <a:pt x="235612" y="64094"/>
                  </a:lnTo>
                  <a:lnTo>
                    <a:pt x="218676" y="51892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B59D0F4D-3529-49A1-A877-0F1F3FA0C6BB}"/>
                </a:ext>
              </a:extLst>
            </p:cNvPr>
            <p:cNvSpPr/>
            <p:nvPr/>
          </p:nvSpPr>
          <p:spPr>
            <a:xfrm>
              <a:off x="19101027" y="1953594"/>
              <a:ext cx="488655" cy="647692"/>
            </a:xfrm>
            <a:custGeom>
              <a:avLst/>
              <a:gdLst>
                <a:gd name="connsiteX0" fmla="*/ 456978 w 488655"/>
                <a:gd name="connsiteY0" fmla="*/ 196472 h 647692"/>
                <a:gd name="connsiteX1" fmla="*/ 365862 w 488655"/>
                <a:gd name="connsiteY1" fmla="*/ 166383 h 647692"/>
                <a:gd name="connsiteX2" fmla="*/ 312570 w 488655"/>
                <a:gd name="connsiteY2" fmla="*/ 43701 h 647692"/>
                <a:gd name="connsiteX3" fmla="*/ 239561 w 488655"/>
                <a:gd name="connsiteY3" fmla="*/ 0 h 647692"/>
                <a:gd name="connsiteX4" fmla="*/ 204642 w 488655"/>
                <a:gd name="connsiteY4" fmla="*/ 8058 h 647692"/>
                <a:gd name="connsiteX5" fmla="*/ 75188 w 488655"/>
                <a:gd name="connsiteY5" fmla="*/ 58931 h 647692"/>
                <a:gd name="connsiteX6" fmla="*/ 49632 w 488655"/>
                <a:gd name="connsiteY6" fmla="*/ 84439 h 647692"/>
                <a:gd name="connsiteX7" fmla="*/ 3341 w 488655"/>
                <a:gd name="connsiteY7" fmla="*/ 195510 h 647692"/>
                <a:gd name="connsiteX8" fmla="*/ 3960 w 488655"/>
                <a:gd name="connsiteY8" fmla="*/ 231953 h 647692"/>
                <a:gd name="connsiteX9" fmla="*/ 28991 w 488655"/>
                <a:gd name="connsiteY9" fmla="*/ 255965 h 647692"/>
                <a:gd name="connsiteX10" fmla="*/ 46384 w 488655"/>
                <a:gd name="connsiteY10" fmla="*/ 259413 h 647692"/>
                <a:gd name="connsiteX11" fmla="*/ 89447 w 488655"/>
                <a:gd name="connsiteY11" fmla="*/ 230267 h 647692"/>
                <a:gd name="connsiteX12" fmla="*/ 125832 w 488655"/>
                <a:gd name="connsiteY12" fmla="*/ 138036 h 647692"/>
                <a:gd name="connsiteX13" fmla="*/ 144358 w 488655"/>
                <a:gd name="connsiteY13" fmla="*/ 130978 h 647692"/>
                <a:gd name="connsiteX14" fmla="*/ 144475 w 488655"/>
                <a:gd name="connsiteY14" fmla="*/ 131008 h 647692"/>
                <a:gd name="connsiteX15" fmla="*/ 144482 w 488655"/>
                <a:gd name="connsiteY15" fmla="*/ 131083 h 647692"/>
                <a:gd name="connsiteX16" fmla="*/ 117479 w 488655"/>
                <a:gd name="connsiteY16" fmla="*/ 262890 h 647692"/>
                <a:gd name="connsiteX17" fmla="*/ 134567 w 488655"/>
                <a:gd name="connsiteY17" fmla="*/ 319764 h 647692"/>
                <a:gd name="connsiteX18" fmla="*/ 134567 w 488655"/>
                <a:gd name="connsiteY18" fmla="*/ 319764 h 647692"/>
                <a:gd name="connsiteX19" fmla="*/ 275375 w 488655"/>
                <a:gd name="connsiteY19" fmla="*/ 421167 h 647692"/>
                <a:gd name="connsiteX20" fmla="*/ 275375 w 488655"/>
                <a:gd name="connsiteY20" fmla="*/ 599123 h 647692"/>
                <a:gd name="connsiteX21" fmla="*/ 317218 w 488655"/>
                <a:gd name="connsiteY21" fmla="*/ 647462 h 647692"/>
                <a:gd name="connsiteX22" fmla="*/ 368140 w 488655"/>
                <a:gd name="connsiteY22" fmla="*/ 605721 h 647692"/>
                <a:gd name="connsiteX23" fmla="*/ 368367 w 488655"/>
                <a:gd name="connsiteY23" fmla="*/ 601189 h 647692"/>
                <a:gd name="connsiteX24" fmla="*/ 368367 w 488655"/>
                <a:gd name="connsiteY24" fmla="*/ 397812 h 647692"/>
                <a:gd name="connsiteX25" fmla="*/ 349670 w 488655"/>
                <a:gd name="connsiteY25" fmla="*/ 360540 h 647692"/>
                <a:gd name="connsiteX26" fmla="*/ 264897 w 488655"/>
                <a:gd name="connsiteY26" fmla="*/ 298494 h 647692"/>
                <a:gd name="connsiteX27" fmla="*/ 275289 w 488655"/>
                <a:gd name="connsiteY27" fmla="*/ 246564 h 647692"/>
                <a:gd name="connsiteX28" fmla="*/ 279185 w 488655"/>
                <a:gd name="connsiteY28" fmla="*/ 225990 h 647692"/>
                <a:gd name="connsiteX29" fmla="*/ 295377 w 488655"/>
                <a:gd name="connsiteY29" fmla="*/ 141532 h 647692"/>
                <a:gd name="connsiteX30" fmla="*/ 288161 w 488655"/>
                <a:gd name="connsiteY30" fmla="*/ 130157 h 647692"/>
                <a:gd name="connsiteX31" fmla="*/ 276786 w 488655"/>
                <a:gd name="connsiteY31" fmla="*/ 137373 h 647692"/>
                <a:gd name="connsiteX32" fmla="*/ 276670 w 488655"/>
                <a:gd name="connsiteY32" fmla="*/ 137989 h 647692"/>
                <a:gd name="connsiteX33" fmla="*/ 260697 w 488655"/>
                <a:gd name="connsiteY33" fmla="*/ 222333 h 647692"/>
                <a:gd name="connsiteX34" fmla="*/ 245018 w 488655"/>
                <a:gd name="connsiteY34" fmla="*/ 300723 h 647692"/>
                <a:gd name="connsiteX35" fmla="*/ 248733 w 488655"/>
                <a:gd name="connsiteY35" fmla="*/ 310248 h 647692"/>
                <a:gd name="connsiteX36" fmla="*/ 338554 w 488655"/>
                <a:gd name="connsiteY36" fmla="*/ 375971 h 647692"/>
                <a:gd name="connsiteX37" fmla="*/ 349279 w 488655"/>
                <a:gd name="connsiteY37" fmla="*/ 397755 h 647692"/>
                <a:gd name="connsiteX38" fmla="*/ 349279 w 488655"/>
                <a:gd name="connsiteY38" fmla="*/ 600075 h 647692"/>
                <a:gd name="connsiteX39" fmla="*/ 327295 w 488655"/>
                <a:gd name="connsiteY39" fmla="*/ 628079 h 647692"/>
                <a:gd name="connsiteX40" fmla="*/ 294956 w 488655"/>
                <a:gd name="connsiteY40" fmla="*/ 606503 h 647692"/>
                <a:gd name="connsiteX41" fmla="*/ 294425 w 488655"/>
                <a:gd name="connsiteY41" fmla="*/ 601199 h 647692"/>
                <a:gd name="connsiteX42" fmla="*/ 294425 w 488655"/>
                <a:gd name="connsiteY42" fmla="*/ 416300 h 647692"/>
                <a:gd name="connsiteX43" fmla="*/ 290481 w 488655"/>
                <a:gd name="connsiteY43" fmla="*/ 408584 h 647692"/>
                <a:gd name="connsiteX44" fmla="*/ 145701 w 488655"/>
                <a:gd name="connsiteY44" fmla="*/ 304257 h 647692"/>
                <a:gd name="connsiteX45" fmla="*/ 134405 w 488655"/>
                <a:gd name="connsiteY45" fmla="*/ 275349 h 647692"/>
                <a:gd name="connsiteX46" fmla="*/ 166666 w 488655"/>
                <a:gd name="connsiteY46" fmla="*/ 117748 h 647692"/>
                <a:gd name="connsiteX47" fmla="*/ 159246 w 488655"/>
                <a:gd name="connsiteY47" fmla="*/ 106506 h 647692"/>
                <a:gd name="connsiteX48" fmla="*/ 153940 w 488655"/>
                <a:gd name="connsiteY48" fmla="*/ 106937 h 647692"/>
                <a:gd name="connsiteX49" fmla="*/ 115088 w 488655"/>
                <a:gd name="connsiteY49" fmla="*/ 121729 h 647692"/>
                <a:gd name="connsiteX50" fmla="*/ 109621 w 488655"/>
                <a:gd name="connsiteY50" fmla="*/ 127140 h 647692"/>
                <a:gd name="connsiteX51" fmla="*/ 71663 w 488655"/>
                <a:gd name="connsiteY51" fmla="*/ 223437 h 647692"/>
                <a:gd name="connsiteX52" fmla="*/ 46384 w 488655"/>
                <a:gd name="connsiteY52" fmla="*/ 240363 h 647692"/>
                <a:gd name="connsiteX53" fmla="*/ 35907 w 488655"/>
                <a:gd name="connsiteY53" fmla="*/ 238220 h 647692"/>
                <a:gd name="connsiteX54" fmla="*/ 21390 w 488655"/>
                <a:gd name="connsiteY54" fmla="*/ 224304 h 647692"/>
                <a:gd name="connsiteX55" fmla="*/ 20971 w 488655"/>
                <a:gd name="connsiteY55" fmla="*/ 202711 h 647692"/>
                <a:gd name="connsiteX56" fmla="*/ 67234 w 488655"/>
                <a:gd name="connsiteY56" fmla="*/ 91650 h 647692"/>
                <a:gd name="connsiteX57" fmla="*/ 82208 w 488655"/>
                <a:gd name="connsiteY57" fmla="*/ 76629 h 647692"/>
                <a:gd name="connsiteX58" fmla="*/ 212386 w 488655"/>
                <a:gd name="connsiteY58" fmla="*/ 25441 h 647692"/>
                <a:gd name="connsiteX59" fmla="*/ 239561 w 488655"/>
                <a:gd name="connsiteY59" fmla="*/ 19050 h 647692"/>
                <a:gd name="connsiteX60" fmla="*/ 295758 w 488655"/>
                <a:gd name="connsiteY60" fmla="*/ 52568 h 647692"/>
                <a:gd name="connsiteX61" fmla="*/ 350127 w 488655"/>
                <a:gd name="connsiteY61" fmla="*/ 177937 h 647692"/>
                <a:gd name="connsiteX62" fmla="*/ 355842 w 488655"/>
                <a:gd name="connsiteY62" fmla="*/ 183128 h 647692"/>
                <a:gd name="connsiteX63" fmla="*/ 451016 w 488655"/>
                <a:gd name="connsiteY63" fmla="*/ 214560 h 647692"/>
                <a:gd name="connsiteX64" fmla="*/ 468218 w 488655"/>
                <a:gd name="connsiteY64" fmla="*/ 249326 h 647692"/>
                <a:gd name="connsiteX65" fmla="*/ 442014 w 488655"/>
                <a:gd name="connsiteY65" fmla="*/ 268110 h 647692"/>
                <a:gd name="connsiteX66" fmla="*/ 432975 w 488655"/>
                <a:gd name="connsiteY66" fmla="*/ 266700 h 647692"/>
                <a:gd name="connsiteX67" fmla="*/ 322304 w 488655"/>
                <a:gd name="connsiteY67" fmla="*/ 229848 h 647692"/>
                <a:gd name="connsiteX68" fmla="*/ 305607 w 488655"/>
                <a:gd name="connsiteY68" fmla="*/ 214684 h 647692"/>
                <a:gd name="connsiteX69" fmla="*/ 302187 w 488655"/>
                <a:gd name="connsiteY69" fmla="*/ 206778 h 647692"/>
                <a:gd name="connsiteX70" fmla="*/ 296882 w 488655"/>
                <a:gd name="connsiteY70" fmla="*/ 234820 h 647692"/>
                <a:gd name="connsiteX71" fmla="*/ 316027 w 488655"/>
                <a:gd name="connsiteY71" fmla="*/ 247841 h 647692"/>
                <a:gd name="connsiteX72" fmla="*/ 427727 w 488655"/>
                <a:gd name="connsiteY72" fmla="*/ 284988 h 647692"/>
                <a:gd name="connsiteX73" fmla="*/ 442014 w 488655"/>
                <a:gd name="connsiteY73" fmla="*/ 287103 h 647692"/>
                <a:gd name="connsiteX74" fmla="*/ 486182 w 488655"/>
                <a:gd name="connsiteY74" fmla="*/ 255670 h 647692"/>
                <a:gd name="connsiteX75" fmla="*/ 456978 w 488655"/>
                <a:gd name="connsiteY75" fmla="*/ 196472 h 6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88655" h="647692">
                  <a:moveTo>
                    <a:pt x="456978" y="196472"/>
                  </a:moveTo>
                  <a:lnTo>
                    <a:pt x="365862" y="166383"/>
                  </a:lnTo>
                  <a:cubicBezTo>
                    <a:pt x="354146" y="139303"/>
                    <a:pt x="314532" y="47625"/>
                    <a:pt x="312570" y="43701"/>
                  </a:cubicBezTo>
                  <a:cubicBezTo>
                    <a:pt x="297920" y="17009"/>
                    <a:pt x="270006" y="300"/>
                    <a:pt x="239561" y="0"/>
                  </a:cubicBezTo>
                  <a:cubicBezTo>
                    <a:pt x="227461" y="9"/>
                    <a:pt x="215521" y="2764"/>
                    <a:pt x="204642" y="8058"/>
                  </a:cubicBezTo>
                  <a:lnTo>
                    <a:pt x="75188" y="58931"/>
                  </a:lnTo>
                  <a:cubicBezTo>
                    <a:pt x="63557" y="63608"/>
                    <a:pt x="54331" y="72818"/>
                    <a:pt x="49632" y="84439"/>
                  </a:cubicBezTo>
                  <a:lnTo>
                    <a:pt x="3341" y="195510"/>
                  </a:lnTo>
                  <a:cubicBezTo>
                    <a:pt x="-1319" y="207254"/>
                    <a:pt x="-1096" y="220373"/>
                    <a:pt x="3960" y="231953"/>
                  </a:cubicBezTo>
                  <a:cubicBezTo>
                    <a:pt x="8723" y="243006"/>
                    <a:pt x="17750" y="251665"/>
                    <a:pt x="28991" y="255965"/>
                  </a:cubicBezTo>
                  <a:cubicBezTo>
                    <a:pt x="34517" y="258211"/>
                    <a:pt x="40420" y="259382"/>
                    <a:pt x="46384" y="259413"/>
                  </a:cubicBezTo>
                  <a:cubicBezTo>
                    <a:pt x="65438" y="259715"/>
                    <a:pt x="82646" y="248068"/>
                    <a:pt x="89447" y="230267"/>
                  </a:cubicBezTo>
                  <a:lnTo>
                    <a:pt x="125832" y="138036"/>
                  </a:lnTo>
                  <a:lnTo>
                    <a:pt x="144358" y="130978"/>
                  </a:lnTo>
                  <a:cubicBezTo>
                    <a:pt x="144399" y="130954"/>
                    <a:pt x="144452" y="130967"/>
                    <a:pt x="144475" y="131008"/>
                  </a:cubicBezTo>
                  <a:cubicBezTo>
                    <a:pt x="144490" y="131031"/>
                    <a:pt x="144492" y="131058"/>
                    <a:pt x="144482" y="131083"/>
                  </a:cubicBezTo>
                  <a:lnTo>
                    <a:pt x="117479" y="262890"/>
                  </a:lnTo>
                  <a:cubicBezTo>
                    <a:pt x="114476" y="283443"/>
                    <a:pt x="120734" y="304269"/>
                    <a:pt x="134567" y="319764"/>
                  </a:cubicBezTo>
                  <a:lnTo>
                    <a:pt x="134567" y="319764"/>
                  </a:lnTo>
                  <a:lnTo>
                    <a:pt x="275375" y="421167"/>
                  </a:lnTo>
                  <a:lnTo>
                    <a:pt x="275375" y="599123"/>
                  </a:lnTo>
                  <a:cubicBezTo>
                    <a:pt x="274956" y="623548"/>
                    <a:pt x="292984" y="644376"/>
                    <a:pt x="317218" y="647462"/>
                  </a:cubicBezTo>
                  <a:cubicBezTo>
                    <a:pt x="342806" y="649997"/>
                    <a:pt x="365605" y="631309"/>
                    <a:pt x="368140" y="605721"/>
                  </a:cubicBezTo>
                  <a:cubicBezTo>
                    <a:pt x="368290" y="604216"/>
                    <a:pt x="368365" y="602703"/>
                    <a:pt x="368367" y="601189"/>
                  </a:cubicBezTo>
                  <a:lnTo>
                    <a:pt x="368367" y="397812"/>
                  </a:lnTo>
                  <a:cubicBezTo>
                    <a:pt x="368555" y="383089"/>
                    <a:pt x="361583" y="369192"/>
                    <a:pt x="349670" y="360540"/>
                  </a:cubicBezTo>
                  <a:lnTo>
                    <a:pt x="264897" y="298494"/>
                  </a:lnTo>
                  <a:lnTo>
                    <a:pt x="275289" y="246564"/>
                  </a:lnTo>
                  <a:lnTo>
                    <a:pt x="279185" y="225990"/>
                  </a:lnTo>
                  <a:lnTo>
                    <a:pt x="295377" y="141532"/>
                  </a:lnTo>
                  <a:cubicBezTo>
                    <a:pt x="296526" y="136398"/>
                    <a:pt x="293295" y="131306"/>
                    <a:pt x="288161" y="130157"/>
                  </a:cubicBezTo>
                  <a:cubicBezTo>
                    <a:pt x="283027" y="129009"/>
                    <a:pt x="277935" y="132240"/>
                    <a:pt x="276786" y="137373"/>
                  </a:cubicBezTo>
                  <a:cubicBezTo>
                    <a:pt x="276741" y="137577"/>
                    <a:pt x="276702" y="137782"/>
                    <a:pt x="276670" y="137989"/>
                  </a:cubicBezTo>
                  <a:lnTo>
                    <a:pt x="260697" y="222333"/>
                  </a:lnTo>
                  <a:lnTo>
                    <a:pt x="245018" y="300723"/>
                  </a:lnTo>
                  <a:cubicBezTo>
                    <a:pt x="244303" y="304350"/>
                    <a:pt x="245752" y="308063"/>
                    <a:pt x="248733" y="310248"/>
                  </a:cubicBezTo>
                  <a:lnTo>
                    <a:pt x="338554" y="375971"/>
                  </a:lnTo>
                  <a:cubicBezTo>
                    <a:pt x="345459" y="381056"/>
                    <a:pt x="349459" y="389181"/>
                    <a:pt x="349279" y="397755"/>
                  </a:cubicBezTo>
                  <a:lnTo>
                    <a:pt x="349279" y="600075"/>
                  </a:lnTo>
                  <a:cubicBezTo>
                    <a:pt x="349520" y="613442"/>
                    <a:pt x="340338" y="625139"/>
                    <a:pt x="327295" y="628079"/>
                  </a:cubicBezTo>
                  <a:cubicBezTo>
                    <a:pt x="312408" y="631051"/>
                    <a:pt x="297929" y="621391"/>
                    <a:pt x="294956" y="606503"/>
                  </a:cubicBezTo>
                  <a:cubicBezTo>
                    <a:pt x="294607" y="604757"/>
                    <a:pt x="294429" y="602980"/>
                    <a:pt x="294425" y="601199"/>
                  </a:cubicBezTo>
                  <a:lnTo>
                    <a:pt x="294425" y="416300"/>
                  </a:lnTo>
                  <a:cubicBezTo>
                    <a:pt x="294424" y="413244"/>
                    <a:pt x="292957" y="410375"/>
                    <a:pt x="290481" y="408584"/>
                  </a:cubicBezTo>
                  <a:lnTo>
                    <a:pt x="145701" y="304257"/>
                  </a:lnTo>
                  <a:cubicBezTo>
                    <a:pt x="136574" y="297684"/>
                    <a:pt x="132153" y="286368"/>
                    <a:pt x="134405" y="275349"/>
                  </a:cubicBezTo>
                  <a:lnTo>
                    <a:pt x="166666" y="117748"/>
                  </a:lnTo>
                  <a:cubicBezTo>
                    <a:pt x="167721" y="112594"/>
                    <a:pt x="164399" y="107561"/>
                    <a:pt x="159246" y="106506"/>
                  </a:cubicBezTo>
                  <a:cubicBezTo>
                    <a:pt x="157472" y="106143"/>
                    <a:pt x="155632" y="106292"/>
                    <a:pt x="153940" y="106937"/>
                  </a:cubicBezTo>
                  <a:lnTo>
                    <a:pt x="115088" y="121729"/>
                  </a:lnTo>
                  <a:cubicBezTo>
                    <a:pt x="112586" y="122684"/>
                    <a:pt x="110602" y="124648"/>
                    <a:pt x="109621" y="127140"/>
                  </a:cubicBezTo>
                  <a:lnTo>
                    <a:pt x="71663" y="223437"/>
                  </a:lnTo>
                  <a:cubicBezTo>
                    <a:pt x="67717" y="233900"/>
                    <a:pt x="57561" y="240701"/>
                    <a:pt x="46384" y="240363"/>
                  </a:cubicBezTo>
                  <a:cubicBezTo>
                    <a:pt x="42786" y="240329"/>
                    <a:pt x="39229" y="239601"/>
                    <a:pt x="35907" y="238220"/>
                  </a:cubicBezTo>
                  <a:cubicBezTo>
                    <a:pt x="29389" y="235729"/>
                    <a:pt x="24154" y="230712"/>
                    <a:pt x="21390" y="224304"/>
                  </a:cubicBezTo>
                  <a:cubicBezTo>
                    <a:pt x="18391" y="217447"/>
                    <a:pt x="18241" y="209680"/>
                    <a:pt x="20971" y="202711"/>
                  </a:cubicBezTo>
                  <a:lnTo>
                    <a:pt x="67234" y="91650"/>
                  </a:lnTo>
                  <a:cubicBezTo>
                    <a:pt x="69977" y="84815"/>
                    <a:pt x="75382" y="79393"/>
                    <a:pt x="82208" y="76629"/>
                  </a:cubicBezTo>
                  <a:lnTo>
                    <a:pt x="212386" y="25441"/>
                  </a:lnTo>
                  <a:cubicBezTo>
                    <a:pt x="220838" y="21266"/>
                    <a:pt x="230134" y="19080"/>
                    <a:pt x="239561" y="19050"/>
                  </a:cubicBezTo>
                  <a:cubicBezTo>
                    <a:pt x="262963" y="19287"/>
                    <a:pt x="284428" y="32091"/>
                    <a:pt x="295758" y="52568"/>
                  </a:cubicBezTo>
                  <a:cubicBezTo>
                    <a:pt x="297520" y="56245"/>
                    <a:pt x="329258" y="129588"/>
                    <a:pt x="350127" y="177937"/>
                  </a:cubicBezTo>
                  <a:cubicBezTo>
                    <a:pt x="351194" y="180410"/>
                    <a:pt x="353277" y="182303"/>
                    <a:pt x="355842" y="183128"/>
                  </a:cubicBezTo>
                  <a:lnTo>
                    <a:pt x="451016" y="214560"/>
                  </a:lnTo>
                  <a:cubicBezTo>
                    <a:pt x="465291" y="219497"/>
                    <a:pt x="472954" y="234984"/>
                    <a:pt x="468218" y="249326"/>
                  </a:cubicBezTo>
                  <a:cubicBezTo>
                    <a:pt x="464216" y="260410"/>
                    <a:pt x="453796" y="267879"/>
                    <a:pt x="442014" y="268110"/>
                  </a:cubicBezTo>
                  <a:cubicBezTo>
                    <a:pt x="438954" y="268017"/>
                    <a:pt x="435918" y="267544"/>
                    <a:pt x="432975" y="266700"/>
                  </a:cubicBezTo>
                  <a:lnTo>
                    <a:pt x="322304" y="229848"/>
                  </a:lnTo>
                  <a:cubicBezTo>
                    <a:pt x="315014" y="227098"/>
                    <a:pt x="309044" y="221676"/>
                    <a:pt x="305607" y="214684"/>
                  </a:cubicBezTo>
                  <a:lnTo>
                    <a:pt x="302187" y="206778"/>
                  </a:lnTo>
                  <a:lnTo>
                    <a:pt x="296882" y="234820"/>
                  </a:lnTo>
                  <a:cubicBezTo>
                    <a:pt x="302113" y="240648"/>
                    <a:pt x="308684" y="245117"/>
                    <a:pt x="316027" y="247841"/>
                  </a:cubicBezTo>
                  <a:lnTo>
                    <a:pt x="427727" y="284988"/>
                  </a:lnTo>
                  <a:cubicBezTo>
                    <a:pt x="432377" y="286311"/>
                    <a:pt x="437181" y="287022"/>
                    <a:pt x="442014" y="287103"/>
                  </a:cubicBezTo>
                  <a:cubicBezTo>
                    <a:pt x="461837" y="286816"/>
                    <a:pt x="479417" y="274305"/>
                    <a:pt x="486182" y="255670"/>
                  </a:cubicBezTo>
                  <a:cubicBezTo>
                    <a:pt x="494432" y="231260"/>
                    <a:pt x="481369" y="204779"/>
                    <a:pt x="456978" y="19647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7" name="Рисунок 4" descr="Пешком">
            <a:extLst>
              <a:ext uri="{FF2B5EF4-FFF2-40B4-BE49-F238E27FC236}">
                <a16:creationId xmlns:a16="http://schemas.microsoft.com/office/drawing/2014/main" id="{325842F2-9E7C-48E9-BD8A-C48FA448A807}"/>
              </a:ext>
            </a:extLst>
          </p:cNvPr>
          <p:cNvGrpSpPr/>
          <p:nvPr/>
        </p:nvGrpSpPr>
        <p:grpSpPr>
          <a:xfrm>
            <a:off x="15036549" y="4274023"/>
            <a:ext cx="537055" cy="820522"/>
            <a:chOff x="19052626" y="1780791"/>
            <a:chExt cx="537055" cy="820522"/>
          </a:xfrm>
          <a:solidFill>
            <a:srgbClr val="000000"/>
          </a:solidFill>
        </p:grpSpPr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382DD2D8-0644-4C6A-A281-FCF3DEC1E80D}"/>
                </a:ext>
              </a:extLst>
            </p:cNvPr>
            <p:cNvSpPr/>
            <p:nvPr/>
          </p:nvSpPr>
          <p:spPr>
            <a:xfrm>
              <a:off x="19302107" y="1780791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152400 w 152400"/>
                <a:gd name="connsiteY1" fmla="*/ 76200 h 152400"/>
                <a:gd name="connsiteX2" fmla="*/ 76200 w 152400"/>
                <a:gd name="connsiteY2" fmla="*/ 0 h 152400"/>
                <a:gd name="connsiteX3" fmla="*/ 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19050 h 152400"/>
                <a:gd name="connsiteX6" fmla="*/ 133350 w 152400"/>
                <a:gd name="connsiteY6" fmla="*/ 76200 h 152400"/>
                <a:gd name="connsiteX7" fmla="*/ 76200 w 152400"/>
                <a:gd name="connsiteY7" fmla="*/ 133350 h 152400"/>
                <a:gd name="connsiteX8" fmla="*/ 19050 w 152400"/>
                <a:gd name="connsiteY8" fmla="*/ 76200 h 152400"/>
                <a:gd name="connsiteX9" fmla="*/ 76200 w 152400"/>
                <a:gd name="connsiteY9" fmla="*/ 190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400" y="34116"/>
                    <a:pt x="118284" y="0"/>
                    <a:pt x="76200" y="0"/>
                  </a:cubicBez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lose/>
                  <a:moveTo>
                    <a:pt x="76200" y="19050"/>
                  </a:move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50" y="107763"/>
                    <a:pt x="107763" y="133350"/>
                    <a:pt x="76200" y="133350"/>
                  </a:cubicBez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71" y="44639"/>
                    <a:pt x="44640" y="19054"/>
                    <a:pt x="76200" y="1901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BF58E110-9B1A-4E56-9C71-76C68754BFEA}"/>
                </a:ext>
              </a:extLst>
            </p:cNvPr>
            <p:cNvSpPr/>
            <p:nvPr/>
          </p:nvSpPr>
          <p:spPr>
            <a:xfrm>
              <a:off x="19052626" y="2270585"/>
              <a:ext cx="235611" cy="330727"/>
            </a:xfrm>
            <a:custGeom>
              <a:avLst/>
              <a:gdLst>
                <a:gd name="connsiteX0" fmla="*/ 201855 w 235611"/>
                <a:gd name="connsiteY0" fmla="*/ 132874 h 330727"/>
                <a:gd name="connsiteX1" fmla="*/ 196512 w 235611"/>
                <a:gd name="connsiteY1" fmla="*/ 144094 h 330727"/>
                <a:gd name="connsiteX2" fmla="*/ 66972 w 235611"/>
                <a:gd name="connsiteY2" fmla="*/ 301361 h 330727"/>
                <a:gd name="connsiteX3" fmla="*/ 45798 w 235611"/>
                <a:gd name="connsiteY3" fmla="*/ 311658 h 330727"/>
                <a:gd name="connsiteX4" fmla="*/ 28748 w 235611"/>
                <a:gd name="connsiteY4" fmla="*/ 305505 h 330727"/>
                <a:gd name="connsiteX5" fmla="*/ 25433 w 235611"/>
                <a:gd name="connsiteY5" fmla="*/ 267138 h 330727"/>
                <a:gd name="connsiteX6" fmla="*/ 149258 w 235611"/>
                <a:gd name="connsiteY6" fmla="*/ 116443 h 330727"/>
                <a:gd name="connsiteX7" fmla="*/ 151239 w 235611"/>
                <a:gd name="connsiteY7" fmla="*/ 112309 h 330727"/>
                <a:gd name="connsiteX8" fmla="*/ 170689 w 235611"/>
                <a:gd name="connsiteY8" fmla="*/ 17269 h 330727"/>
                <a:gd name="connsiteX9" fmla="*/ 154783 w 235611"/>
                <a:gd name="connsiteY9" fmla="*/ 0 h 330727"/>
                <a:gd name="connsiteX10" fmla="*/ 133066 w 235611"/>
                <a:gd name="connsiteY10" fmla="*/ 106175 h 330727"/>
                <a:gd name="connsiteX11" fmla="*/ 10717 w 235611"/>
                <a:gd name="connsiteY11" fmla="*/ 255041 h 330727"/>
                <a:gd name="connsiteX12" fmla="*/ 16499 w 235611"/>
                <a:gd name="connsiteY12" fmla="*/ 320097 h 330727"/>
                <a:gd name="connsiteX13" fmla="*/ 81183 w 235611"/>
                <a:gd name="connsiteY13" fmla="*/ 314180 h 330727"/>
                <a:gd name="connsiteX14" fmla="*/ 81840 w 235611"/>
                <a:gd name="connsiteY14" fmla="*/ 313373 h 330727"/>
                <a:gd name="connsiteX15" fmla="*/ 211380 w 235611"/>
                <a:gd name="connsiteY15" fmla="*/ 156096 h 330727"/>
                <a:gd name="connsiteX16" fmla="*/ 220657 w 235611"/>
                <a:gd name="connsiteY16" fmla="*/ 136369 h 330727"/>
                <a:gd name="connsiteX17" fmla="*/ 235612 w 235611"/>
                <a:gd name="connsiteY17" fmla="*/ 64094 h 330727"/>
                <a:gd name="connsiteX18" fmla="*/ 218676 w 235611"/>
                <a:gd name="connsiteY18" fmla="*/ 51892 h 3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1" h="330727">
                  <a:moveTo>
                    <a:pt x="201855" y="132874"/>
                  </a:moveTo>
                  <a:cubicBezTo>
                    <a:pt x="201033" y="137000"/>
                    <a:pt x="199197" y="140856"/>
                    <a:pt x="196512" y="144094"/>
                  </a:cubicBezTo>
                  <a:lnTo>
                    <a:pt x="66972" y="301361"/>
                  </a:lnTo>
                  <a:cubicBezTo>
                    <a:pt x="61921" y="307927"/>
                    <a:pt x="54080" y="311740"/>
                    <a:pt x="45798" y="311658"/>
                  </a:cubicBezTo>
                  <a:cubicBezTo>
                    <a:pt x="39561" y="311718"/>
                    <a:pt x="33509" y="309535"/>
                    <a:pt x="28748" y="305505"/>
                  </a:cubicBezTo>
                  <a:cubicBezTo>
                    <a:pt x="17259" y="295814"/>
                    <a:pt x="15777" y="278655"/>
                    <a:pt x="25433" y="267138"/>
                  </a:cubicBezTo>
                  <a:lnTo>
                    <a:pt x="149258" y="116443"/>
                  </a:lnTo>
                  <a:cubicBezTo>
                    <a:pt x="150245" y="115247"/>
                    <a:pt x="150925" y="113828"/>
                    <a:pt x="151239" y="112309"/>
                  </a:cubicBezTo>
                  <a:lnTo>
                    <a:pt x="170689" y="17269"/>
                  </a:lnTo>
                  <a:cubicBezTo>
                    <a:pt x="164404" y="12503"/>
                    <a:pt x="159017" y="6655"/>
                    <a:pt x="154783" y="0"/>
                  </a:cubicBezTo>
                  <a:lnTo>
                    <a:pt x="133066" y="106175"/>
                  </a:lnTo>
                  <a:lnTo>
                    <a:pt x="10717" y="255041"/>
                  </a:lnTo>
                  <a:cubicBezTo>
                    <a:pt x="-5584" y="274624"/>
                    <a:pt x="-3000" y="303696"/>
                    <a:pt x="16499" y="320097"/>
                  </a:cubicBezTo>
                  <a:cubicBezTo>
                    <a:pt x="35994" y="336326"/>
                    <a:pt x="64954" y="333677"/>
                    <a:pt x="81183" y="314180"/>
                  </a:cubicBezTo>
                  <a:cubicBezTo>
                    <a:pt x="81405" y="313914"/>
                    <a:pt x="81624" y="313644"/>
                    <a:pt x="81840" y="313373"/>
                  </a:cubicBezTo>
                  <a:lnTo>
                    <a:pt x="211380" y="156096"/>
                  </a:lnTo>
                  <a:cubicBezTo>
                    <a:pt x="216060" y="150391"/>
                    <a:pt x="219248" y="143612"/>
                    <a:pt x="220657" y="136369"/>
                  </a:cubicBezTo>
                  <a:lnTo>
                    <a:pt x="235612" y="64094"/>
                  </a:lnTo>
                  <a:lnTo>
                    <a:pt x="218676" y="51892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3FDFCD42-261E-403E-B5E9-773C20DBFBA8}"/>
                </a:ext>
              </a:extLst>
            </p:cNvPr>
            <p:cNvSpPr/>
            <p:nvPr/>
          </p:nvSpPr>
          <p:spPr>
            <a:xfrm>
              <a:off x="19101027" y="1953594"/>
              <a:ext cx="488655" cy="647692"/>
            </a:xfrm>
            <a:custGeom>
              <a:avLst/>
              <a:gdLst>
                <a:gd name="connsiteX0" fmla="*/ 456978 w 488655"/>
                <a:gd name="connsiteY0" fmla="*/ 196472 h 647692"/>
                <a:gd name="connsiteX1" fmla="*/ 365862 w 488655"/>
                <a:gd name="connsiteY1" fmla="*/ 166383 h 647692"/>
                <a:gd name="connsiteX2" fmla="*/ 312570 w 488655"/>
                <a:gd name="connsiteY2" fmla="*/ 43701 h 647692"/>
                <a:gd name="connsiteX3" fmla="*/ 239561 w 488655"/>
                <a:gd name="connsiteY3" fmla="*/ 0 h 647692"/>
                <a:gd name="connsiteX4" fmla="*/ 204642 w 488655"/>
                <a:gd name="connsiteY4" fmla="*/ 8058 h 647692"/>
                <a:gd name="connsiteX5" fmla="*/ 75188 w 488655"/>
                <a:gd name="connsiteY5" fmla="*/ 58931 h 647692"/>
                <a:gd name="connsiteX6" fmla="*/ 49632 w 488655"/>
                <a:gd name="connsiteY6" fmla="*/ 84439 h 647692"/>
                <a:gd name="connsiteX7" fmla="*/ 3341 w 488655"/>
                <a:gd name="connsiteY7" fmla="*/ 195510 h 647692"/>
                <a:gd name="connsiteX8" fmla="*/ 3960 w 488655"/>
                <a:gd name="connsiteY8" fmla="*/ 231953 h 647692"/>
                <a:gd name="connsiteX9" fmla="*/ 28991 w 488655"/>
                <a:gd name="connsiteY9" fmla="*/ 255965 h 647692"/>
                <a:gd name="connsiteX10" fmla="*/ 46384 w 488655"/>
                <a:gd name="connsiteY10" fmla="*/ 259413 h 647692"/>
                <a:gd name="connsiteX11" fmla="*/ 89447 w 488655"/>
                <a:gd name="connsiteY11" fmla="*/ 230267 h 647692"/>
                <a:gd name="connsiteX12" fmla="*/ 125832 w 488655"/>
                <a:gd name="connsiteY12" fmla="*/ 138036 h 647692"/>
                <a:gd name="connsiteX13" fmla="*/ 144358 w 488655"/>
                <a:gd name="connsiteY13" fmla="*/ 130978 h 647692"/>
                <a:gd name="connsiteX14" fmla="*/ 144475 w 488655"/>
                <a:gd name="connsiteY14" fmla="*/ 131008 h 647692"/>
                <a:gd name="connsiteX15" fmla="*/ 144482 w 488655"/>
                <a:gd name="connsiteY15" fmla="*/ 131083 h 647692"/>
                <a:gd name="connsiteX16" fmla="*/ 117479 w 488655"/>
                <a:gd name="connsiteY16" fmla="*/ 262890 h 647692"/>
                <a:gd name="connsiteX17" fmla="*/ 134567 w 488655"/>
                <a:gd name="connsiteY17" fmla="*/ 319764 h 647692"/>
                <a:gd name="connsiteX18" fmla="*/ 134567 w 488655"/>
                <a:gd name="connsiteY18" fmla="*/ 319764 h 647692"/>
                <a:gd name="connsiteX19" fmla="*/ 275375 w 488655"/>
                <a:gd name="connsiteY19" fmla="*/ 421167 h 647692"/>
                <a:gd name="connsiteX20" fmla="*/ 275375 w 488655"/>
                <a:gd name="connsiteY20" fmla="*/ 599123 h 647692"/>
                <a:gd name="connsiteX21" fmla="*/ 317218 w 488655"/>
                <a:gd name="connsiteY21" fmla="*/ 647462 h 647692"/>
                <a:gd name="connsiteX22" fmla="*/ 368140 w 488655"/>
                <a:gd name="connsiteY22" fmla="*/ 605721 h 647692"/>
                <a:gd name="connsiteX23" fmla="*/ 368367 w 488655"/>
                <a:gd name="connsiteY23" fmla="*/ 601189 h 647692"/>
                <a:gd name="connsiteX24" fmla="*/ 368367 w 488655"/>
                <a:gd name="connsiteY24" fmla="*/ 397812 h 647692"/>
                <a:gd name="connsiteX25" fmla="*/ 349670 w 488655"/>
                <a:gd name="connsiteY25" fmla="*/ 360540 h 647692"/>
                <a:gd name="connsiteX26" fmla="*/ 264897 w 488655"/>
                <a:gd name="connsiteY26" fmla="*/ 298494 h 647692"/>
                <a:gd name="connsiteX27" fmla="*/ 275289 w 488655"/>
                <a:gd name="connsiteY27" fmla="*/ 246564 h 647692"/>
                <a:gd name="connsiteX28" fmla="*/ 279185 w 488655"/>
                <a:gd name="connsiteY28" fmla="*/ 225990 h 647692"/>
                <a:gd name="connsiteX29" fmla="*/ 295377 w 488655"/>
                <a:gd name="connsiteY29" fmla="*/ 141532 h 647692"/>
                <a:gd name="connsiteX30" fmla="*/ 288161 w 488655"/>
                <a:gd name="connsiteY30" fmla="*/ 130157 h 647692"/>
                <a:gd name="connsiteX31" fmla="*/ 276786 w 488655"/>
                <a:gd name="connsiteY31" fmla="*/ 137373 h 647692"/>
                <a:gd name="connsiteX32" fmla="*/ 276670 w 488655"/>
                <a:gd name="connsiteY32" fmla="*/ 137989 h 647692"/>
                <a:gd name="connsiteX33" fmla="*/ 260697 w 488655"/>
                <a:gd name="connsiteY33" fmla="*/ 222333 h 647692"/>
                <a:gd name="connsiteX34" fmla="*/ 245018 w 488655"/>
                <a:gd name="connsiteY34" fmla="*/ 300723 h 647692"/>
                <a:gd name="connsiteX35" fmla="*/ 248733 w 488655"/>
                <a:gd name="connsiteY35" fmla="*/ 310248 h 647692"/>
                <a:gd name="connsiteX36" fmla="*/ 338554 w 488655"/>
                <a:gd name="connsiteY36" fmla="*/ 375971 h 647692"/>
                <a:gd name="connsiteX37" fmla="*/ 349279 w 488655"/>
                <a:gd name="connsiteY37" fmla="*/ 397755 h 647692"/>
                <a:gd name="connsiteX38" fmla="*/ 349279 w 488655"/>
                <a:gd name="connsiteY38" fmla="*/ 600075 h 647692"/>
                <a:gd name="connsiteX39" fmla="*/ 327295 w 488655"/>
                <a:gd name="connsiteY39" fmla="*/ 628079 h 647692"/>
                <a:gd name="connsiteX40" fmla="*/ 294956 w 488655"/>
                <a:gd name="connsiteY40" fmla="*/ 606503 h 647692"/>
                <a:gd name="connsiteX41" fmla="*/ 294425 w 488655"/>
                <a:gd name="connsiteY41" fmla="*/ 601199 h 647692"/>
                <a:gd name="connsiteX42" fmla="*/ 294425 w 488655"/>
                <a:gd name="connsiteY42" fmla="*/ 416300 h 647692"/>
                <a:gd name="connsiteX43" fmla="*/ 290481 w 488655"/>
                <a:gd name="connsiteY43" fmla="*/ 408584 h 647692"/>
                <a:gd name="connsiteX44" fmla="*/ 145701 w 488655"/>
                <a:gd name="connsiteY44" fmla="*/ 304257 h 647692"/>
                <a:gd name="connsiteX45" fmla="*/ 134405 w 488655"/>
                <a:gd name="connsiteY45" fmla="*/ 275349 h 647692"/>
                <a:gd name="connsiteX46" fmla="*/ 166666 w 488655"/>
                <a:gd name="connsiteY46" fmla="*/ 117748 h 647692"/>
                <a:gd name="connsiteX47" fmla="*/ 159246 w 488655"/>
                <a:gd name="connsiteY47" fmla="*/ 106506 h 647692"/>
                <a:gd name="connsiteX48" fmla="*/ 153940 w 488655"/>
                <a:gd name="connsiteY48" fmla="*/ 106937 h 647692"/>
                <a:gd name="connsiteX49" fmla="*/ 115088 w 488655"/>
                <a:gd name="connsiteY49" fmla="*/ 121729 h 647692"/>
                <a:gd name="connsiteX50" fmla="*/ 109621 w 488655"/>
                <a:gd name="connsiteY50" fmla="*/ 127140 h 647692"/>
                <a:gd name="connsiteX51" fmla="*/ 71663 w 488655"/>
                <a:gd name="connsiteY51" fmla="*/ 223437 h 647692"/>
                <a:gd name="connsiteX52" fmla="*/ 46384 w 488655"/>
                <a:gd name="connsiteY52" fmla="*/ 240363 h 647692"/>
                <a:gd name="connsiteX53" fmla="*/ 35907 w 488655"/>
                <a:gd name="connsiteY53" fmla="*/ 238220 h 647692"/>
                <a:gd name="connsiteX54" fmla="*/ 21390 w 488655"/>
                <a:gd name="connsiteY54" fmla="*/ 224304 h 647692"/>
                <a:gd name="connsiteX55" fmla="*/ 20971 w 488655"/>
                <a:gd name="connsiteY55" fmla="*/ 202711 h 647692"/>
                <a:gd name="connsiteX56" fmla="*/ 67234 w 488655"/>
                <a:gd name="connsiteY56" fmla="*/ 91650 h 647692"/>
                <a:gd name="connsiteX57" fmla="*/ 82208 w 488655"/>
                <a:gd name="connsiteY57" fmla="*/ 76629 h 647692"/>
                <a:gd name="connsiteX58" fmla="*/ 212386 w 488655"/>
                <a:gd name="connsiteY58" fmla="*/ 25441 h 647692"/>
                <a:gd name="connsiteX59" fmla="*/ 239561 w 488655"/>
                <a:gd name="connsiteY59" fmla="*/ 19050 h 647692"/>
                <a:gd name="connsiteX60" fmla="*/ 295758 w 488655"/>
                <a:gd name="connsiteY60" fmla="*/ 52568 h 647692"/>
                <a:gd name="connsiteX61" fmla="*/ 350127 w 488655"/>
                <a:gd name="connsiteY61" fmla="*/ 177937 h 647692"/>
                <a:gd name="connsiteX62" fmla="*/ 355842 w 488655"/>
                <a:gd name="connsiteY62" fmla="*/ 183128 h 647692"/>
                <a:gd name="connsiteX63" fmla="*/ 451016 w 488655"/>
                <a:gd name="connsiteY63" fmla="*/ 214560 h 647692"/>
                <a:gd name="connsiteX64" fmla="*/ 468218 w 488655"/>
                <a:gd name="connsiteY64" fmla="*/ 249326 h 647692"/>
                <a:gd name="connsiteX65" fmla="*/ 442014 w 488655"/>
                <a:gd name="connsiteY65" fmla="*/ 268110 h 647692"/>
                <a:gd name="connsiteX66" fmla="*/ 432975 w 488655"/>
                <a:gd name="connsiteY66" fmla="*/ 266700 h 647692"/>
                <a:gd name="connsiteX67" fmla="*/ 322304 w 488655"/>
                <a:gd name="connsiteY67" fmla="*/ 229848 h 647692"/>
                <a:gd name="connsiteX68" fmla="*/ 305607 w 488655"/>
                <a:gd name="connsiteY68" fmla="*/ 214684 h 647692"/>
                <a:gd name="connsiteX69" fmla="*/ 302187 w 488655"/>
                <a:gd name="connsiteY69" fmla="*/ 206778 h 647692"/>
                <a:gd name="connsiteX70" fmla="*/ 296882 w 488655"/>
                <a:gd name="connsiteY70" fmla="*/ 234820 h 647692"/>
                <a:gd name="connsiteX71" fmla="*/ 316027 w 488655"/>
                <a:gd name="connsiteY71" fmla="*/ 247841 h 647692"/>
                <a:gd name="connsiteX72" fmla="*/ 427727 w 488655"/>
                <a:gd name="connsiteY72" fmla="*/ 284988 h 647692"/>
                <a:gd name="connsiteX73" fmla="*/ 442014 w 488655"/>
                <a:gd name="connsiteY73" fmla="*/ 287103 h 647692"/>
                <a:gd name="connsiteX74" fmla="*/ 486182 w 488655"/>
                <a:gd name="connsiteY74" fmla="*/ 255670 h 647692"/>
                <a:gd name="connsiteX75" fmla="*/ 456978 w 488655"/>
                <a:gd name="connsiteY75" fmla="*/ 196472 h 6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88655" h="647692">
                  <a:moveTo>
                    <a:pt x="456978" y="196472"/>
                  </a:moveTo>
                  <a:lnTo>
                    <a:pt x="365862" y="166383"/>
                  </a:lnTo>
                  <a:cubicBezTo>
                    <a:pt x="354146" y="139303"/>
                    <a:pt x="314532" y="47625"/>
                    <a:pt x="312570" y="43701"/>
                  </a:cubicBezTo>
                  <a:cubicBezTo>
                    <a:pt x="297920" y="17009"/>
                    <a:pt x="270006" y="300"/>
                    <a:pt x="239561" y="0"/>
                  </a:cubicBezTo>
                  <a:cubicBezTo>
                    <a:pt x="227461" y="9"/>
                    <a:pt x="215521" y="2764"/>
                    <a:pt x="204642" y="8058"/>
                  </a:cubicBezTo>
                  <a:lnTo>
                    <a:pt x="75188" y="58931"/>
                  </a:lnTo>
                  <a:cubicBezTo>
                    <a:pt x="63557" y="63608"/>
                    <a:pt x="54331" y="72818"/>
                    <a:pt x="49632" y="84439"/>
                  </a:cubicBezTo>
                  <a:lnTo>
                    <a:pt x="3341" y="195510"/>
                  </a:lnTo>
                  <a:cubicBezTo>
                    <a:pt x="-1319" y="207254"/>
                    <a:pt x="-1096" y="220373"/>
                    <a:pt x="3960" y="231953"/>
                  </a:cubicBezTo>
                  <a:cubicBezTo>
                    <a:pt x="8723" y="243006"/>
                    <a:pt x="17750" y="251665"/>
                    <a:pt x="28991" y="255965"/>
                  </a:cubicBezTo>
                  <a:cubicBezTo>
                    <a:pt x="34517" y="258211"/>
                    <a:pt x="40420" y="259382"/>
                    <a:pt x="46384" y="259413"/>
                  </a:cubicBezTo>
                  <a:cubicBezTo>
                    <a:pt x="65438" y="259715"/>
                    <a:pt x="82646" y="248068"/>
                    <a:pt x="89447" y="230267"/>
                  </a:cubicBezTo>
                  <a:lnTo>
                    <a:pt x="125832" y="138036"/>
                  </a:lnTo>
                  <a:lnTo>
                    <a:pt x="144358" y="130978"/>
                  </a:lnTo>
                  <a:cubicBezTo>
                    <a:pt x="144399" y="130954"/>
                    <a:pt x="144452" y="130967"/>
                    <a:pt x="144475" y="131008"/>
                  </a:cubicBezTo>
                  <a:cubicBezTo>
                    <a:pt x="144490" y="131031"/>
                    <a:pt x="144492" y="131058"/>
                    <a:pt x="144482" y="131083"/>
                  </a:cubicBezTo>
                  <a:lnTo>
                    <a:pt x="117479" y="262890"/>
                  </a:lnTo>
                  <a:cubicBezTo>
                    <a:pt x="114476" y="283443"/>
                    <a:pt x="120734" y="304269"/>
                    <a:pt x="134567" y="319764"/>
                  </a:cubicBezTo>
                  <a:lnTo>
                    <a:pt x="134567" y="319764"/>
                  </a:lnTo>
                  <a:lnTo>
                    <a:pt x="275375" y="421167"/>
                  </a:lnTo>
                  <a:lnTo>
                    <a:pt x="275375" y="599123"/>
                  </a:lnTo>
                  <a:cubicBezTo>
                    <a:pt x="274956" y="623548"/>
                    <a:pt x="292984" y="644376"/>
                    <a:pt x="317218" y="647462"/>
                  </a:cubicBezTo>
                  <a:cubicBezTo>
                    <a:pt x="342806" y="649997"/>
                    <a:pt x="365605" y="631309"/>
                    <a:pt x="368140" y="605721"/>
                  </a:cubicBezTo>
                  <a:cubicBezTo>
                    <a:pt x="368290" y="604216"/>
                    <a:pt x="368365" y="602703"/>
                    <a:pt x="368367" y="601189"/>
                  </a:cubicBezTo>
                  <a:lnTo>
                    <a:pt x="368367" y="397812"/>
                  </a:lnTo>
                  <a:cubicBezTo>
                    <a:pt x="368555" y="383089"/>
                    <a:pt x="361583" y="369192"/>
                    <a:pt x="349670" y="360540"/>
                  </a:cubicBezTo>
                  <a:lnTo>
                    <a:pt x="264897" y="298494"/>
                  </a:lnTo>
                  <a:lnTo>
                    <a:pt x="275289" y="246564"/>
                  </a:lnTo>
                  <a:lnTo>
                    <a:pt x="279185" y="225990"/>
                  </a:lnTo>
                  <a:lnTo>
                    <a:pt x="295377" y="141532"/>
                  </a:lnTo>
                  <a:cubicBezTo>
                    <a:pt x="296526" y="136398"/>
                    <a:pt x="293295" y="131306"/>
                    <a:pt x="288161" y="130157"/>
                  </a:cubicBezTo>
                  <a:cubicBezTo>
                    <a:pt x="283027" y="129009"/>
                    <a:pt x="277935" y="132240"/>
                    <a:pt x="276786" y="137373"/>
                  </a:cubicBezTo>
                  <a:cubicBezTo>
                    <a:pt x="276741" y="137577"/>
                    <a:pt x="276702" y="137782"/>
                    <a:pt x="276670" y="137989"/>
                  </a:cubicBezTo>
                  <a:lnTo>
                    <a:pt x="260697" y="222333"/>
                  </a:lnTo>
                  <a:lnTo>
                    <a:pt x="245018" y="300723"/>
                  </a:lnTo>
                  <a:cubicBezTo>
                    <a:pt x="244303" y="304350"/>
                    <a:pt x="245752" y="308063"/>
                    <a:pt x="248733" y="310248"/>
                  </a:cubicBezTo>
                  <a:lnTo>
                    <a:pt x="338554" y="375971"/>
                  </a:lnTo>
                  <a:cubicBezTo>
                    <a:pt x="345459" y="381056"/>
                    <a:pt x="349459" y="389181"/>
                    <a:pt x="349279" y="397755"/>
                  </a:cubicBezTo>
                  <a:lnTo>
                    <a:pt x="349279" y="600075"/>
                  </a:lnTo>
                  <a:cubicBezTo>
                    <a:pt x="349520" y="613442"/>
                    <a:pt x="340338" y="625139"/>
                    <a:pt x="327295" y="628079"/>
                  </a:cubicBezTo>
                  <a:cubicBezTo>
                    <a:pt x="312408" y="631051"/>
                    <a:pt x="297929" y="621391"/>
                    <a:pt x="294956" y="606503"/>
                  </a:cubicBezTo>
                  <a:cubicBezTo>
                    <a:pt x="294607" y="604757"/>
                    <a:pt x="294429" y="602980"/>
                    <a:pt x="294425" y="601199"/>
                  </a:cubicBezTo>
                  <a:lnTo>
                    <a:pt x="294425" y="416300"/>
                  </a:lnTo>
                  <a:cubicBezTo>
                    <a:pt x="294424" y="413244"/>
                    <a:pt x="292957" y="410375"/>
                    <a:pt x="290481" y="408584"/>
                  </a:cubicBezTo>
                  <a:lnTo>
                    <a:pt x="145701" y="304257"/>
                  </a:lnTo>
                  <a:cubicBezTo>
                    <a:pt x="136574" y="297684"/>
                    <a:pt x="132153" y="286368"/>
                    <a:pt x="134405" y="275349"/>
                  </a:cubicBezTo>
                  <a:lnTo>
                    <a:pt x="166666" y="117748"/>
                  </a:lnTo>
                  <a:cubicBezTo>
                    <a:pt x="167721" y="112594"/>
                    <a:pt x="164399" y="107561"/>
                    <a:pt x="159246" y="106506"/>
                  </a:cubicBezTo>
                  <a:cubicBezTo>
                    <a:pt x="157472" y="106143"/>
                    <a:pt x="155632" y="106292"/>
                    <a:pt x="153940" y="106937"/>
                  </a:cubicBezTo>
                  <a:lnTo>
                    <a:pt x="115088" y="121729"/>
                  </a:lnTo>
                  <a:cubicBezTo>
                    <a:pt x="112586" y="122684"/>
                    <a:pt x="110602" y="124648"/>
                    <a:pt x="109621" y="127140"/>
                  </a:cubicBezTo>
                  <a:lnTo>
                    <a:pt x="71663" y="223437"/>
                  </a:lnTo>
                  <a:cubicBezTo>
                    <a:pt x="67717" y="233900"/>
                    <a:pt x="57561" y="240701"/>
                    <a:pt x="46384" y="240363"/>
                  </a:cubicBezTo>
                  <a:cubicBezTo>
                    <a:pt x="42786" y="240329"/>
                    <a:pt x="39229" y="239601"/>
                    <a:pt x="35907" y="238220"/>
                  </a:cubicBezTo>
                  <a:cubicBezTo>
                    <a:pt x="29389" y="235729"/>
                    <a:pt x="24154" y="230712"/>
                    <a:pt x="21390" y="224304"/>
                  </a:cubicBezTo>
                  <a:cubicBezTo>
                    <a:pt x="18391" y="217447"/>
                    <a:pt x="18241" y="209680"/>
                    <a:pt x="20971" y="202711"/>
                  </a:cubicBezTo>
                  <a:lnTo>
                    <a:pt x="67234" y="91650"/>
                  </a:lnTo>
                  <a:cubicBezTo>
                    <a:pt x="69977" y="84815"/>
                    <a:pt x="75382" y="79393"/>
                    <a:pt x="82208" y="76629"/>
                  </a:cubicBezTo>
                  <a:lnTo>
                    <a:pt x="212386" y="25441"/>
                  </a:lnTo>
                  <a:cubicBezTo>
                    <a:pt x="220838" y="21266"/>
                    <a:pt x="230134" y="19080"/>
                    <a:pt x="239561" y="19050"/>
                  </a:cubicBezTo>
                  <a:cubicBezTo>
                    <a:pt x="262963" y="19287"/>
                    <a:pt x="284428" y="32091"/>
                    <a:pt x="295758" y="52568"/>
                  </a:cubicBezTo>
                  <a:cubicBezTo>
                    <a:pt x="297520" y="56245"/>
                    <a:pt x="329258" y="129588"/>
                    <a:pt x="350127" y="177937"/>
                  </a:cubicBezTo>
                  <a:cubicBezTo>
                    <a:pt x="351194" y="180410"/>
                    <a:pt x="353277" y="182303"/>
                    <a:pt x="355842" y="183128"/>
                  </a:cubicBezTo>
                  <a:lnTo>
                    <a:pt x="451016" y="214560"/>
                  </a:lnTo>
                  <a:cubicBezTo>
                    <a:pt x="465291" y="219497"/>
                    <a:pt x="472954" y="234984"/>
                    <a:pt x="468218" y="249326"/>
                  </a:cubicBezTo>
                  <a:cubicBezTo>
                    <a:pt x="464216" y="260410"/>
                    <a:pt x="453796" y="267879"/>
                    <a:pt x="442014" y="268110"/>
                  </a:cubicBezTo>
                  <a:cubicBezTo>
                    <a:pt x="438954" y="268017"/>
                    <a:pt x="435918" y="267544"/>
                    <a:pt x="432975" y="266700"/>
                  </a:cubicBezTo>
                  <a:lnTo>
                    <a:pt x="322304" y="229848"/>
                  </a:lnTo>
                  <a:cubicBezTo>
                    <a:pt x="315014" y="227098"/>
                    <a:pt x="309044" y="221676"/>
                    <a:pt x="305607" y="214684"/>
                  </a:cubicBezTo>
                  <a:lnTo>
                    <a:pt x="302187" y="206778"/>
                  </a:lnTo>
                  <a:lnTo>
                    <a:pt x="296882" y="234820"/>
                  </a:lnTo>
                  <a:cubicBezTo>
                    <a:pt x="302113" y="240648"/>
                    <a:pt x="308684" y="245117"/>
                    <a:pt x="316027" y="247841"/>
                  </a:cubicBezTo>
                  <a:lnTo>
                    <a:pt x="427727" y="284988"/>
                  </a:lnTo>
                  <a:cubicBezTo>
                    <a:pt x="432377" y="286311"/>
                    <a:pt x="437181" y="287022"/>
                    <a:pt x="442014" y="287103"/>
                  </a:cubicBezTo>
                  <a:cubicBezTo>
                    <a:pt x="461837" y="286816"/>
                    <a:pt x="479417" y="274305"/>
                    <a:pt x="486182" y="255670"/>
                  </a:cubicBezTo>
                  <a:cubicBezTo>
                    <a:pt x="494432" y="231260"/>
                    <a:pt x="481369" y="204779"/>
                    <a:pt x="456978" y="19647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2" name="Рисунок 4" descr="Пешком">
            <a:extLst>
              <a:ext uri="{FF2B5EF4-FFF2-40B4-BE49-F238E27FC236}">
                <a16:creationId xmlns:a16="http://schemas.microsoft.com/office/drawing/2014/main" id="{5774072F-AC89-4615-950C-E515CF7E6638}"/>
              </a:ext>
            </a:extLst>
          </p:cNvPr>
          <p:cNvGrpSpPr/>
          <p:nvPr/>
        </p:nvGrpSpPr>
        <p:grpSpPr>
          <a:xfrm>
            <a:off x="15060749" y="6003408"/>
            <a:ext cx="537055" cy="820522"/>
            <a:chOff x="19052626" y="1780791"/>
            <a:chExt cx="537055" cy="820522"/>
          </a:xfrm>
          <a:solidFill>
            <a:srgbClr val="000000"/>
          </a:solidFill>
        </p:grpSpPr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957701D1-2168-48C8-8BEF-D4F65012BCDB}"/>
                </a:ext>
              </a:extLst>
            </p:cNvPr>
            <p:cNvSpPr/>
            <p:nvPr/>
          </p:nvSpPr>
          <p:spPr>
            <a:xfrm>
              <a:off x="19302107" y="1780791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152400 w 152400"/>
                <a:gd name="connsiteY1" fmla="*/ 76200 h 152400"/>
                <a:gd name="connsiteX2" fmla="*/ 76200 w 152400"/>
                <a:gd name="connsiteY2" fmla="*/ 0 h 152400"/>
                <a:gd name="connsiteX3" fmla="*/ 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19050 h 152400"/>
                <a:gd name="connsiteX6" fmla="*/ 133350 w 152400"/>
                <a:gd name="connsiteY6" fmla="*/ 76200 h 152400"/>
                <a:gd name="connsiteX7" fmla="*/ 76200 w 152400"/>
                <a:gd name="connsiteY7" fmla="*/ 133350 h 152400"/>
                <a:gd name="connsiteX8" fmla="*/ 19050 w 152400"/>
                <a:gd name="connsiteY8" fmla="*/ 76200 h 152400"/>
                <a:gd name="connsiteX9" fmla="*/ 76200 w 152400"/>
                <a:gd name="connsiteY9" fmla="*/ 190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400" y="34116"/>
                    <a:pt x="118284" y="0"/>
                    <a:pt x="76200" y="0"/>
                  </a:cubicBez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lose/>
                  <a:moveTo>
                    <a:pt x="76200" y="19050"/>
                  </a:move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50" y="107763"/>
                    <a:pt x="107763" y="133350"/>
                    <a:pt x="76200" y="133350"/>
                  </a:cubicBez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71" y="44639"/>
                    <a:pt x="44640" y="19054"/>
                    <a:pt x="76200" y="1901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28524264-DEF3-4303-BCA4-8D9AA2AAED1B}"/>
                </a:ext>
              </a:extLst>
            </p:cNvPr>
            <p:cNvSpPr/>
            <p:nvPr/>
          </p:nvSpPr>
          <p:spPr>
            <a:xfrm>
              <a:off x="19052626" y="2270585"/>
              <a:ext cx="235611" cy="330727"/>
            </a:xfrm>
            <a:custGeom>
              <a:avLst/>
              <a:gdLst>
                <a:gd name="connsiteX0" fmla="*/ 201855 w 235611"/>
                <a:gd name="connsiteY0" fmla="*/ 132874 h 330727"/>
                <a:gd name="connsiteX1" fmla="*/ 196512 w 235611"/>
                <a:gd name="connsiteY1" fmla="*/ 144094 h 330727"/>
                <a:gd name="connsiteX2" fmla="*/ 66972 w 235611"/>
                <a:gd name="connsiteY2" fmla="*/ 301361 h 330727"/>
                <a:gd name="connsiteX3" fmla="*/ 45798 w 235611"/>
                <a:gd name="connsiteY3" fmla="*/ 311658 h 330727"/>
                <a:gd name="connsiteX4" fmla="*/ 28748 w 235611"/>
                <a:gd name="connsiteY4" fmla="*/ 305505 h 330727"/>
                <a:gd name="connsiteX5" fmla="*/ 25433 w 235611"/>
                <a:gd name="connsiteY5" fmla="*/ 267138 h 330727"/>
                <a:gd name="connsiteX6" fmla="*/ 149258 w 235611"/>
                <a:gd name="connsiteY6" fmla="*/ 116443 h 330727"/>
                <a:gd name="connsiteX7" fmla="*/ 151239 w 235611"/>
                <a:gd name="connsiteY7" fmla="*/ 112309 h 330727"/>
                <a:gd name="connsiteX8" fmla="*/ 170689 w 235611"/>
                <a:gd name="connsiteY8" fmla="*/ 17269 h 330727"/>
                <a:gd name="connsiteX9" fmla="*/ 154783 w 235611"/>
                <a:gd name="connsiteY9" fmla="*/ 0 h 330727"/>
                <a:gd name="connsiteX10" fmla="*/ 133066 w 235611"/>
                <a:gd name="connsiteY10" fmla="*/ 106175 h 330727"/>
                <a:gd name="connsiteX11" fmla="*/ 10717 w 235611"/>
                <a:gd name="connsiteY11" fmla="*/ 255041 h 330727"/>
                <a:gd name="connsiteX12" fmla="*/ 16499 w 235611"/>
                <a:gd name="connsiteY12" fmla="*/ 320097 h 330727"/>
                <a:gd name="connsiteX13" fmla="*/ 81183 w 235611"/>
                <a:gd name="connsiteY13" fmla="*/ 314180 h 330727"/>
                <a:gd name="connsiteX14" fmla="*/ 81840 w 235611"/>
                <a:gd name="connsiteY14" fmla="*/ 313373 h 330727"/>
                <a:gd name="connsiteX15" fmla="*/ 211380 w 235611"/>
                <a:gd name="connsiteY15" fmla="*/ 156096 h 330727"/>
                <a:gd name="connsiteX16" fmla="*/ 220657 w 235611"/>
                <a:gd name="connsiteY16" fmla="*/ 136369 h 330727"/>
                <a:gd name="connsiteX17" fmla="*/ 235612 w 235611"/>
                <a:gd name="connsiteY17" fmla="*/ 64094 h 330727"/>
                <a:gd name="connsiteX18" fmla="*/ 218676 w 235611"/>
                <a:gd name="connsiteY18" fmla="*/ 51892 h 3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1" h="330727">
                  <a:moveTo>
                    <a:pt x="201855" y="132874"/>
                  </a:moveTo>
                  <a:cubicBezTo>
                    <a:pt x="201033" y="137000"/>
                    <a:pt x="199197" y="140856"/>
                    <a:pt x="196512" y="144094"/>
                  </a:cubicBezTo>
                  <a:lnTo>
                    <a:pt x="66972" y="301361"/>
                  </a:lnTo>
                  <a:cubicBezTo>
                    <a:pt x="61921" y="307927"/>
                    <a:pt x="54080" y="311740"/>
                    <a:pt x="45798" y="311658"/>
                  </a:cubicBezTo>
                  <a:cubicBezTo>
                    <a:pt x="39561" y="311718"/>
                    <a:pt x="33509" y="309535"/>
                    <a:pt x="28748" y="305505"/>
                  </a:cubicBezTo>
                  <a:cubicBezTo>
                    <a:pt x="17259" y="295814"/>
                    <a:pt x="15777" y="278655"/>
                    <a:pt x="25433" y="267138"/>
                  </a:cubicBezTo>
                  <a:lnTo>
                    <a:pt x="149258" y="116443"/>
                  </a:lnTo>
                  <a:cubicBezTo>
                    <a:pt x="150245" y="115247"/>
                    <a:pt x="150925" y="113828"/>
                    <a:pt x="151239" y="112309"/>
                  </a:cubicBezTo>
                  <a:lnTo>
                    <a:pt x="170689" y="17269"/>
                  </a:lnTo>
                  <a:cubicBezTo>
                    <a:pt x="164404" y="12503"/>
                    <a:pt x="159017" y="6655"/>
                    <a:pt x="154783" y="0"/>
                  </a:cubicBezTo>
                  <a:lnTo>
                    <a:pt x="133066" y="106175"/>
                  </a:lnTo>
                  <a:lnTo>
                    <a:pt x="10717" y="255041"/>
                  </a:lnTo>
                  <a:cubicBezTo>
                    <a:pt x="-5584" y="274624"/>
                    <a:pt x="-3000" y="303696"/>
                    <a:pt x="16499" y="320097"/>
                  </a:cubicBezTo>
                  <a:cubicBezTo>
                    <a:pt x="35994" y="336326"/>
                    <a:pt x="64954" y="333677"/>
                    <a:pt x="81183" y="314180"/>
                  </a:cubicBezTo>
                  <a:cubicBezTo>
                    <a:pt x="81405" y="313914"/>
                    <a:pt x="81624" y="313644"/>
                    <a:pt x="81840" y="313373"/>
                  </a:cubicBezTo>
                  <a:lnTo>
                    <a:pt x="211380" y="156096"/>
                  </a:lnTo>
                  <a:cubicBezTo>
                    <a:pt x="216060" y="150391"/>
                    <a:pt x="219248" y="143612"/>
                    <a:pt x="220657" y="136369"/>
                  </a:cubicBezTo>
                  <a:lnTo>
                    <a:pt x="235612" y="64094"/>
                  </a:lnTo>
                  <a:lnTo>
                    <a:pt x="218676" y="51892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3D67A79-F11B-481B-8EFE-03B8D9E304DD}"/>
                </a:ext>
              </a:extLst>
            </p:cNvPr>
            <p:cNvSpPr/>
            <p:nvPr/>
          </p:nvSpPr>
          <p:spPr>
            <a:xfrm>
              <a:off x="19101027" y="1953594"/>
              <a:ext cx="488655" cy="647692"/>
            </a:xfrm>
            <a:custGeom>
              <a:avLst/>
              <a:gdLst>
                <a:gd name="connsiteX0" fmla="*/ 456978 w 488655"/>
                <a:gd name="connsiteY0" fmla="*/ 196472 h 647692"/>
                <a:gd name="connsiteX1" fmla="*/ 365862 w 488655"/>
                <a:gd name="connsiteY1" fmla="*/ 166383 h 647692"/>
                <a:gd name="connsiteX2" fmla="*/ 312570 w 488655"/>
                <a:gd name="connsiteY2" fmla="*/ 43701 h 647692"/>
                <a:gd name="connsiteX3" fmla="*/ 239561 w 488655"/>
                <a:gd name="connsiteY3" fmla="*/ 0 h 647692"/>
                <a:gd name="connsiteX4" fmla="*/ 204642 w 488655"/>
                <a:gd name="connsiteY4" fmla="*/ 8058 h 647692"/>
                <a:gd name="connsiteX5" fmla="*/ 75188 w 488655"/>
                <a:gd name="connsiteY5" fmla="*/ 58931 h 647692"/>
                <a:gd name="connsiteX6" fmla="*/ 49632 w 488655"/>
                <a:gd name="connsiteY6" fmla="*/ 84439 h 647692"/>
                <a:gd name="connsiteX7" fmla="*/ 3341 w 488655"/>
                <a:gd name="connsiteY7" fmla="*/ 195510 h 647692"/>
                <a:gd name="connsiteX8" fmla="*/ 3960 w 488655"/>
                <a:gd name="connsiteY8" fmla="*/ 231953 h 647692"/>
                <a:gd name="connsiteX9" fmla="*/ 28991 w 488655"/>
                <a:gd name="connsiteY9" fmla="*/ 255965 h 647692"/>
                <a:gd name="connsiteX10" fmla="*/ 46384 w 488655"/>
                <a:gd name="connsiteY10" fmla="*/ 259413 h 647692"/>
                <a:gd name="connsiteX11" fmla="*/ 89447 w 488655"/>
                <a:gd name="connsiteY11" fmla="*/ 230267 h 647692"/>
                <a:gd name="connsiteX12" fmla="*/ 125832 w 488655"/>
                <a:gd name="connsiteY12" fmla="*/ 138036 h 647692"/>
                <a:gd name="connsiteX13" fmla="*/ 144358 w 488655"/>
                <a:gd name="connsiteY13" fmla="*/ 130978 h 647692"/>
                <a:gd name="connsiteX14" fmla="*/ 144475 w 488655"/>
                <a:gd name="connsiteY14" fmla="*/ 131008 h 647692"/>
                <a:gd name="connsiteX15" fmla="*/ 144482 w 488655"/>
                <a:gd name="connsiteY15" fmla="*/ 131083 h 647692"/>
                <a:gd name="connsiteX16" fmla="*/ 117479 w 488655"/>
                <a:gd name="connsiteY16" fmla="*/ 262890 h 647692"/>
                <a:gd name="connsiteX17" fmla="*/ 134567 w 488655"/>
                <a:gd name="connsiteY17" fmla="*/ 319764 h 647692"/>
                <a:gd name="connsiteX18" fmla="*/ 134567 w 488655"/>
                <a:gd name="connsiteY18" fmla="*/ 319764 h 647692"/>
                <a:gd name="connsiteX19" fmla="*/ 275375 w 488655"/>
                <a:gd name="connsiteY19" fmla="*/ 421167 h 647692"/>
                <a:gd name="connsiteX20" fmla="*/ 275375 w 488655"/>
                <a:gd name="connsiteY20" fmla="*/ 599123 h 647692"/>
                <a:gd name="connsiteX21" fmla="*/ 317218 w 488655"/>
                <a:gd name="connsiteY21" fmla="*/ 647462 h 647692"/>
                <a:gd name="connsiteX22" fmla="*/ 368140 w 488655"/>
                <a:gd name="connsiteY22" fmla="*/ 605721 h 647692"/>
                <a:gd name="connsiteX23" fmla="*/ 368367 w 488655"/>
                <a:gd name="connsiteY23" fmla="*/ 601189 h 647692"/>
                <a:gd name="connsiteX24" fmla="*/ 368367 w 488655"/>
                <a:gd name="connsiteY24" fmla="*/ 397812 h 647692"/>
                <a:gd name="connsiteX25" fmla="*/ 349670 w 488655"/>
                <a:gd name="connsiteY25" fmla="*/ 360540 h 647692"/>
                <a:gd name="connsiteX26" fmla="*/ 264897 w 488655"/>
                <a:gd name="connsiteY26" fmla="*/ 298494 h 647692"/>
                <a:gd name="connsiteX27" fmla="*/ 275289 w 488655"/>
                <a:gd name="connsiteY27" fmla="*/ 246564 h 647692"/>
                <a:gd name="connsiteX28" fmla="*/ 279185 w 488655"/>
                <a:gd name="connsiteY28" fmla="*/ 225990 h 647692"/>
                <a:gd name="connsiteX29" fmla="*/ 295377 w 488655"/>
                <a:gd name="connsiteY29" fmla="*/ 141532 h 647692"/>
                <a:gd name="connsiteX30" fmla="*/ 288161 w 488655"/>
                <a:gd name="connsiteY30" fmla="*/ 130157 h 647692"/>
                <a:gd name="connsiteX31" fmla="*/ 276786 w 488655"/>
                <a:gd name="connsiteY31" fmla="*/ 137373 h 647692"/>
                <a:gd name="connsiteX32" fmla="*/ 276670 w 488655"/>
                <a:gd name="connsiteY32" fmla="*/ 137989 h 647692"/>
                <a:gd name="connsiteX33" fmla="*/ 260697 w 488655"/>
                <a:gd name="connsiteY33" fmla="*/ 222333 h 647692"/>
                <a:gd name="connsiteX34" fmla="*/ 245018 w 488655"/>
                <a:gd name="connsiteY34" fmla="*/ 300723 h 647692"/>
                <a:gd name="connsiteX35" fmla="*/ 248733 w 488655"/>
                <a:gd name="connsiteY35" fmla="*/ 310248 h 647692"/>
                <a:gd name="connsiteX36" fmla="*/ 338554 w 488655"/>
                <a:gd name="connsiteY36" fmla="*/ 375971 h 647692"/>
                <a:gd name="connsiteX37" fmla="*/ 349279 w 488655"/>
                <a:gd name="connsiteY37" fmla="*/ 397755 h 647692"/>
                <a:gd name="connsiteX38" fmla="*/ 349279 w 488655"/>
                <a:gd name="connsiteY38" fmla="*/ 600075 h 647692"/>
                <a:gd name="connsiteX39" fmla="*/ 327295 w 488655"/>
                <a:gd name="connsiteY39" fmla="*/ 628079 h 647692"/>
                <a:gd name="connsiteX40" fmla="*/ 294956 w 488655"/>
                <a:gd name="connsiteY40" fmla="*/ 606503 h 647692"/>
                <a:gd name="connsiteX41" fmla="*/ 294425 w 488655"/>
                <a:gd name="connsiteY41" fmla="*/ 601199 h 647692"/>
                <a:gd name="connsiteX42" fmla="*/ 294425 w 488655"/>
                <a:gd name="connsiteY42" fmla="*/ 416300 h 647692"/>
                <a:gd name="connsiteX43" fmla="*/ 290481 w 488655"/>
                <a:gd name="connsiteY43" fmla="*/ 408584 h 647692"/>
                <a:gd name="connsiteX44" fmla="*/ 145701 w 488655"/>
                <a:gd name="connsiteY44" fmla="*/ 304257 h 647692"/>
                <a:gd name="connsiteX45" fmla="*/ 134405 w 488655"/>
                <a:gd name="connsiteY45" fmla="*/ 275349 h 647692"/>
                <a:gd name="connsiteX46" fmla="*/ 166666 w 488655"/>
                <a:gd name="connsiteY46" fmla="*/ 117748 h 647692"/>
                <a:gd name="connsiteX47" fmla="*/ 159246 w 488655"/>
                <a:gd name="connsiteY47" fmla="*/ 106506 h 647692"/>
                <a:gd name="connsiteX48" fmla="*/ 153940 w 488655"/>
                <a:gd name="connsiteY48" fmla="*/ 106937 h 647692"/>
                <a:gd name="connsiteX49" fmla="*/ 115088 w 488655"/>
                <a:gd name="connsiteY49" fmla="*/ 121729 h 647692"/>
                <a:gd name="connsiteX50" fmla="*/ 109621 w 488655"/>
                <a:gd name="connsiteY50" fmla="*/ 127140 h 647692"/>
                <a:gd name="connsiteX51" fmla="*/ 71663 w 488655"/>
                <a:gd name="connsiteY51" fmla="*/ 223437 h 647692"/>
                <a:gd name="connsiteX52" fmla="*/ 46384 w 488655"/>
                <a:gd name="connsiteY52" fmla="*/ 240363 h 647692"/>
                <a:gd name="connsiteX53" fmla="*/ 35907 w 488655"/>
                <a:gd name="connsiteY53" fmla="*/ 238220 h 647692"/>
                <a:gd name="connsiteX54" fmla="*/ 21390 w 488655"/>
                <a:gd name="connsiteY54" fmla="*/ 224304 h 647692"/>
                <a:gd name="connsiteX55" fmla="*/ 20971 w 488655"/>
                <a:gd name="connsiteY55" fmla="*/ 202711 h 647692"/>
                <a:gd name="connsiteX56" fmla="*/ 67234 w 488655"/>
                <a:gd name="connsiteY56" fmla="*/ 91650 h 647692"/>
                <a:gd name="connsiteX57" fmla="*/ 82208 w 488655"/>
                <a:gd name="connsiteY57" fmla="*/ 76629 h 647692"/>
                <a:gd name="connsiteX58" fmla="*/ 212386 w 488655"/>
                <a:gd name="connsiteY58" fmla="*/ 25441 h 647692"/>
                <a:gd name="connsiteX59" fmla="*/ 239561 w 488655"/>
                <a:gd name="connsiteY59" fmla="*/ 19050 h 647692"/>
                <a:gd name="connsiteX60" fmla="*/ 295758 w 488655"/>
                <a:gd name="connsiteY60" fmla="*/ 52568 h 647692"/>
                <a:gd name="connsiteX61" fmla="*/ 350127 w 488655"/>
                <a:gd name="connsiteY61" fmla="*/ 177937 h 647692"/>
                <a:gd name="connsiteX62" fmla="*/ 355842 w 488655"/>
                <a:gd name="connsiteY62" fmla="*/ 183128 h 647692"/>
                <a:gd name="connsiteX63" fmla="*/ 451016 w 488655"/>
                <a:gd name="connsiteY63" fmla="*/ 214560 h 647692"/>
                <a:gd name="connsiteX64" fmla="*/ 468218 w 488655"/>
                <a:gd name="connsiteY64" fmla="*/ 249326 h 647692"/>
                <a:gd name="connsiteX65" fmla="*/ 442014 w 488655"/>
                <a:gd name="connsiteY65" fmla="*/ 268110 h 647692"/>
                <a:gd name="connsiteX66" fmla="*/ 432975 w 488655"/>
                <a:gd name="connsiteY66" fmla="*/ 266700 h 647692"/>
                <a:gd name="connsiteX67" fmla="*/ 322304 w 488655"/>
                <a:gd name="connsiteY67" fmla="*/ 229848 h 647692"/>
                <a:gd name="connsiteX68" fmla="*/ 305607 w 488655"/>
                <a:gd name="connsiteY68" fmla="*/ 214684 h 647692"/>
                <a:gd name="connsiteX69" fmla="*/ 302187 w 488655"/>
                <a:gd name="connsiteY69" fmla="*/ 206778 h 647692"/>
                <a:gd name="connsiteX70" fmla="*/ 296882 w 488655"/>
                <a:gd name="connsiteY70" fmla="*/ 234820 h 647692"/>
                <a:gd name="connsiteX71" fmla="*/ 316027 w 488655"/>
                <a:gd name="connsiteY71" fmla="*/ 247841 h 647692"/>
                <a:gd name="connsiteX72" fmla="*/ 427727 w 488655"/>
                <a:gd name="connsiteY72" fmla="*/ 284988 h 647692"/>
                <a:gd name="connsiteX73" fmla="*/ 442014 w 488655"/>
                <a:gd name="connsiteY73" fmla="*/ 287103 h 647692"/>
                <a:gd name="connsiteX74" fmla="*/ 486182 w 488655"/>
                <a:gd name="connsiteY74" fmla="*/ 255670 h 647692"/>
                <a:gd name="connsiteX75" fmla="*/ 456978 w 488655"/>
                <a:gd name="connsiteY75" fmla="*/ 196472 h 6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88655" h="647692">
                  <a:moveTo>
                    <a:pt x="456978" y="196472"/>
                  </a:moveTo>
                  <a:lnTo>
                    <a:pt x="365862" y="166383"/>
                  </a:lnTo>
                  <a:cubicBezTo>
                    <a:pt x="354146" y="139303"/>
                    <a:pt x="314532" y="47625"/>
                    <a:pt x="312570" y="43701"/>
                  </a:cubicBezTo>
                  <a:cubicBezTo>
                    <a:pt x="297920" y="17009"/>
                    <a:pt x="270006" y="300"/>
                    <a:pt x="239561" y="0"/>
                  </a:cubicBezTo>
                  <a:cubicBezTo>
                    <a:pt x="227461" y="9"/>
                    <a:pt x="215521" y="2764"/>
                    <a:pt x="204642" y="8058"/>
                  </a:cubicBezTo>
                  <a:lnTo>
                    <a:pt x="75188" y="58931"/>
                  </a:lnTo>
                  <a:cubicBezTo>
                    <a:pt x="63557" y="63608"/>
                    <a:pt x="54331" y="72818"/>
                    <a:pt x="49632" y="84439"/>
                  </a:cubicBezTo>
                  <a:lnTo>
                    <a:pt x="3341" y="195510"/>
                  </a:lnTo>
                  <a:cubicBezTo>
                    <a:pt x="-1319" y="207254"/>
                    <a:pt x="-1096" y="220373"/>
                    <a:pt x="3960" y="231953"/>
                  </a:cubicBezTo>
                  <a:cubicBezTo>
                    <a:pt x="8723" y="243006"/>
                    <a:pt x="17750" y="251665"/>
                    <a:pt x="28991" y="255965"/>
                  </a:cubicBezTo>
                  <a:cubicBezTo>
                    <a:pt x="34517" y="258211"/>
                    <a:pt x="40420" y="259382"/>
                    <a:pt x="46384" y="259413"/>
                  </a:cubicBezTo>
                  <a:cubicBezTo>
                    <a:pt x="65438" y="259715"/>
                    <a:pt x="82646" y="248068"/>
                    <a:pt x="89447" y="230267"/>
                  </a:cubicBezTo>
                  <a:lnTo>
                    <a:pt x="125832" y="138036"/>
                  </a:lnTo>
                  <a:lnTo>
                    <a:pt x="144358" y="130978"/>
                  </a:lnTo>
                  <a:cubicBezTo>
                    <a:pt x="144399" y="130954"/>
                    <a:pt x="144452" y="130967"/>
                    <a:pt x="144475" y="131008"/>
                  </a:cubicBezTo>
                  <a:cubicBezTo>
                    <a:pt x="144490" y="131031"/>
                    <a:pt x="144492" y="131058"/>
                    <a:pt x="144482" y="131083"/>
                  </a:cubicBezTo>
                  <a:lnTo>
                    <a:pt x="117479" y="262890"/>
                  </a:lnTo>
                  <a:cubicBezTo>
                    <a:pt x="114476" y="283443"/>
                    <a:pt x="120734" y="304269"/>
                    <a:pt x="134567" y="319764"/>
                  </a:cubicBezTo>
                  <a:lnTo>
                    <a:pt x="134567" y="319764"/>
                  </a:lnTo>
                  <a:lnTo>
                    <a:pt x="275375" y="421167"/>
                  </a:lnTo>
                  <a:lnTo>
                    <a:pt x="275375" y="599123"/>
                  </a:lnTo>
                  <a:cubicBezTo>
                    <a:pt x="274956" y="623548"/>
                    <a:pt x="292984" y="644376"/>
                    <a:pt x="317218" y="647462"/>
                  </a:cubicBezTo>
                  <a:cubicBezTo>
                    <a:pt x="342806" y="649997"/>
                    <a:pt x="365605" y="631309"/>
                    <a:pt x="368140" y="605721"/>
                  </a:cubicBezTo>
                  <a:cubicBezTo>
                    <a:pt x="368290" y="604216"/>
                    <a:pt x="368365" y="602703"/>
                    <a:pt x="368367" y="601189"/>
                  </a:cubicBezTo>
                  <a:lnTo>
                    <a:pt x="368367" y="397812"/>
                  </a:lnTo>
                  <a:cubicBezTo>
                    <a:pt x="368555" y="383089"/>
                    <a:pt x="361583" y="369192"/>
                    <a:pt x="349670" y="360540"/>
                  </a:cubicBezTo>
                  <a:lnTo>
                    <a:pt x="264897" y="298494"/>
                  </a:lnTo>
                  <a:lnTo>
                    <a:pt x="275289" y="246564"/>
                  </a:lnTo>
                  <a:lnTo>
                    <a:pt x="279185" y="225990"/>
                  </a:lnTo>
                  <a:lnTo>
                    <a:pt x="295377" y="141532"/>
                  </a:lnTo>
                  <a:cubicBezTo>
                    <a:pt x="296526" y="136398"/>
                    <a:pt x="293295" y="131306"/>
                    <a:pt x="288161" y="130157"/>
                  </a:cubicBezTo>
                  <a:cubicBezTo>
                    <a:pt x="283027" y="129009"/>
                    <a:pt x="277935" y="132240"/>
                    <a:pt x="276786" y="137373"/>
                  </a:cubicBezTo>
                  <a:cubicBezTo>
                    <a:pt x="276741" y="137577"/>
                    <a:pt x="276702" y="137782"/>
                    <a:pt x="276670" y="137989"/>
                  </a:cubicBezTo>
                  <a:lnTo>
                    <a:pt x="260697" y="222333"/>
                  </a:lnTo>
                  <a:lnTo>
                    <a:pt x="245018" y="300723"/>
                  </a:lnTo>
                  <a:cubicBezTo>
                    <a:pt x="244303" y="304350"/>
                    <a:pt x="245752" y="308063"/>
                    <a:pt x="248733" y="310248"/>
                  </a:cubicBezTo>
                  <a:lnTo>
                    <a:pt x="338554" y="375971"/>
                  </a:lnTo>
                  <a:cubicBezTo>
                    <a:pt x="345459" y="381056"/>
                    <a:pt x="349459" y="389181"/>
                    <a:pt x="349279" y="397755"/>
                  </a:cubicBezTo>
                  <a:lnTo>
                    <a:pt x="349279" y="600075"/>
                  </a:lnTo>
                  <a:cubicBezTo>
                    <a:pt x="349520" y="613442"/>
                    <a:pt x="340338" y="625139"/>
                    <a:pt x="327295" y="628079"/>
                  </a:cubicBezTo>
                  <a:cubicBezTo>
                    <a:pt x="312408" y="631051"/>
                    <a:pt x="297929" y="621391"/>
                    <a:pt x="294956" y="606503"/>
                  </a:cubicBezTo>
                  <a:cubicBezTo>
                    <a:pt x="294607" y="604757"/>
                    <a:pt x="294429" y="602980"/>
                    <a:pt x="294425" y="601199"/>
                  </a:cubicBezTo>
                  <a:lnTo>
                    <a:pt x="294425" y="416300"/>
                  </a:lnTo>
                  <a:cubicBezTo>
                    <a:pt x="294424" y="413244"/>
                    <a:pt x="292957" y="410375"/>
                    <a:pt x="290481" y="408584"/>
                  </a:cubicBezTo>
                  <a:lnTo>
                    <a:pt x="145701" y="304257"/>
                  </a:lnTo>
                  <a:cubicBezTo>
                    <a:pt x="136574" y="297684"/>
                    <a:pt x="132153" y="286368"/>
                    <a:pt x="134405" y="275349"/>
                  </a:cubicBezTo>
                  <a:lnTo>
                    <a:pt x="166666" y="117748"/>
                  </a:lnTo>
                  <a:cubicBezTo>
                    <a:pt x="167721" y="112594"/>
                    <a:pt x="164399" y="107561"/>
                    <a:pt x="159246" y="106506"/>
                  </a:cubicBezTo>
                  <a:cubicBezTo>
                    <a:pt x="157472" y="106143"/>
                    <a:pt x="155632" y="106292"/>
                    <a:pt x="153940" y="106937"/>
                  </a:cubicBezTo>
                  <a:lnTo>
                    <a:pt x="115088" y="121729"/>
                  </a:lnTo>
                  <a:cubicBezTo>
                    <a:pt x="112586" y="122684"/>
                    <a:pt x="110602" y="124648"/>
                    <a:pt x="109621" y="127140"/>
                  </a:cubicBezTo>
                  <a:lnTo>
                    <a:pt x="71663" y="223437"/>
                  </a:lnTo>
                  <a:cubicBezTo>
                    <a:pt x="67717" y="233900"/>
                    <a:pt x="57561" y="240701"/>
                    <a:pt x="46384" y="240363"/>
                  </a:cubicBezTo>
                  <a:cubicBezTo>
                    <a:pt x="42786" y="240329"/>
                    <a:pt x="39229" y="239601"/>
                    <a:pt x="35907" y="238220"/>
                  </a:cubicBezTo>
                  <a:cubicBezTo>
                    <a:pt x="29389" y="235729"/>
                    <a:pt x="24154" y="230712"/>
                    <a:pt x="21390" y="224304"/>
                  </a:cubicBezTo>
                  <a:cubicBezTo>
                    <a:pt x="18391" y="217447"/>
                    <a:pt x="18241" y="209680"/>
                    <a:pt x="20971" y="202711"/>
                  </a:cubicBezTo>
                  <a:lnTo>
                    <a:pt x="67234" y="91650"/>
                  </a:lnTo>
                  <a:cubicBezTo>
                    <a:pt x="69977" y="84815"/>
                    <a:pt x="75382" y="79393"/>
                    <a:pt x="82208" y="76629"/>
                  </a:cubicBezTo>
                  <a:lnTo>
                    <a:pt x="212386" y="25441"/>
                  </a:lnTo>
                  <a:cubicBezTo>
                    <a:pt x="220838" y="21266"/>
                    <a:pt x="230134" y="19080"/>
                    <a:pt x="239561" y="19050"/>
                  </a:cubicBezTo>
                  <a:cubicBezTo>
                    <a:pt x="262963" y="19287"/>
                    <a:pt x="284428" y="32091"/>
                    <a:pt x="295758" y="52568"/>
                  </a:cubicBezTo>
                  <a:cubicBezTo>
                    <a:pt x="297520" y="56245"/>
                    <a:pt x="329258" y="129588"/>
                    <a:pt x="350127" y="177937"/>
                  </a:cubicBezTo>
                  <a:cubicBezTo>
                    <a:pt x="351194" y="180410"/>
                    <a:pt x="353277" y="182303"/>
                    <a:pt x="355842" y="183128"/>
                  </a:cubicBezTo>
                  <a:lnTo>
                    <a:pt x="451016" y="214560"/>
                  </a:lnTo>
                  <a:cubicBezTo>
                    <a:pt x="465291" y="219497"/>
                    <a:pt x="472954" y="234984"/>
                    <a:pt x="468218" y="249326"/>
                  </a:cubicBezTo>
                  <a:cubicBezTo>
                    <a:pt x="464216" y="260410"/>
                    <a:pt x="453796" y="267879"/>
                    <a:pt x="442014" y="268110"/>
                  </a:cubicBezTo>
                  <a:cubicBezTo>
                    <a:pt x="438954" y="268017"/>
                    <a:pt x="435918" y="267544"/>
                    <a:pt x="432975" y="266700"/>
                  </a:cubicBezTo>
                  <a:lnTo>
                    <a:pt x="322304" y="229848"/>
                  </a:lnTo>
                  <a:cubicBezTo>
                    <a:pt x="315014" y="227098"/>
                    <a:pt x="309044" y="221676"/>
                    <a:pt x="305607" y="214684"/>
                  </a:cubicBezTo>
                  <a:lnTo>
                    <a:pt x="302187" y="206778"/>
                  </a:lnTo>
                  <a:lnTo>
                    <a:pt x="296882" y="234820"/>
                  </a:lnTo>
                  <a:cubicBezTo>
                    <a:pt x="302113" y="240648"/>
                    <a:pt x="308684" y="245117"/>
                    <a:pt x="316027" y="247841"/>
                  </a:cubicBezTo>
                  <a:lnTo>
                    <a:pt x="427727" y="284988"/>
                  </a:lnTo>
                  <a:cubicBezTo>
                    <a:pt x="432377" y="286311"/>
                    <a:pt x="437181" y="287022"/>
                    <a:pt x="442014" y="287103"/>
                  </a:cubicBezTo>
                  <a:cubicBezTo>
                    <a:pt x="461837" y="286816"/>
                    <a:pt x="479417" y="274305"/>
                    <a:pt x="486182" y="255670"/>
                  </a:cubicBezTo>
                  <a:cubicBezTo>
                    <a:pt x="494432" y="231260"/>
                    <a:pt x="481369" y="204779"/>
                    <a:pt x="456978" y="19647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9" name="Рисунок 4" descr="Пешком">
            <a:extLst>
              <a:ext uri="{FF2B5EF4-FFF2-40B4-BE49-F238E27FC236}">
                <a16:creationId xmlns:a16="http://schemas.microsoft.com/office/drawing/2014/main" id="{56578C60-B75B-47B5-82B3-CCEA79CF0316}"/>
              </a:ext>
            </a:extLst>
          </p:cNvPr>
          <p:cNvGrpSpPr/>
          <p:nvPr/>
        </p:nvGrpSpPr>
        <p:grpSpPr>
          <a:xfrm>
            <a:off x="15093702" y="9252127"/>
            <a:ext cx="537055" cy="820522"/>
            <a:chOff x="19052626" y="1780791"/>
            <a:chExt cx="537055" cy="820522"/>
          </a:xfrm>
          <a:solidFill>
            <a:srgbClr val="000000"/>
          </a:solidFill>
        </p:grpSpPr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9622EE82-719F-41E9-85C4-320F4416E77B}"/>
                </a:ext>
              </a:extLst>
            </p:cNvPr>
            <p:cNvSpPr/>
            <p:nvPr/>
          </p:nvSpPr>
          <p:spPr>
            <a:xfrm>
              <a:off x="19302107" y="1780791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152400 w 152400"/>
                <a:gd name="connsiteY1" fmla="*/ 76200 h 152400"/>
                <a:gd name="connsiteX2" fmla="*/ 76200 w 152400"/>
                <a:gd name="connsiteY2" fmla="*/ 0 h 152400"/>
                <a:gd name="connsiteX3" fmla="*/ 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19050 h 152400"/>
                <a:gd name="connsiteX6" fmla="*/ 133350 w 152400"/>
                <a:gd name="connsiteY6" fmla="*/ 76200 h 152400"/>
                <a:gd name="connsiteX7" fmla="*/ 76200 w 152400"/>
                <a:gd name="connsiteY7" fmla="*/ 133350 h 152400"/>
                <a:gd name="connsiteX8" fmla="*/ 19050 w 152400"/>
                <a:gd name="connsiteY8" fmla="*/ 76200 h 152400"/>
                <a:gd name="connsiteX9" fmla="*/ 76200 w 152400"/>
                <a:gd name="connsiteY9" fmla="*/ 190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400" y="34116"/>
                    <a:pt x="118284" y="0"/>
                    <a:pt x="76200" y="0"/>
                  </a:cubicBez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lose/>
                  <a:moveTo>
                    <a:pt x="76200" y="19050"/>
                  </a:move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50" y="107763"/>
                    <a:pt x="107763" y="133350"/>
                    <a:pt x="76200" y="133350"/>
                  </a:cubicBez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71" y="44639"/>
                    <a:pt x="44640" y="19054"/>
                    <a:pt x="76200" y="1901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76303FC9-6876-450B-B599-A7F3F5F9DE5D}"/>
                </a:ext>
              </a:extLst>
            </p:cNvPr>
            <p:cNvSpPr/>
            <p:nvPr/>
          </p:nvSpPr>
          <p:spPr>
            <a:xfrm>
              <a:off x="19052626" y="2270585"/>
              <a:ext cx="235611" cy="330727"/>
            </a:xfrm>
            <a:custGeom>
              <a:avLst/>
              <a:gdLst>
                <a:gd name="connsiteX0" fmla="*/ 201855 w 235611"/>
                <a:gd name="connsiteY0" fmla="*/ 132874 h 330727"/>
                <a:gd name="connsiteX1" fmla="*/ 196512 w 235611"/>
                <a:gd name="connsiteY1" fmla="*/ 144094 h 330727"/>
                <a:gd name="connsiteX2" fmla="*/ 66972 w 235611"/>
                <a:gd name="connsiteY2" fmla="*/ 301361 h 330727"/>
                <a:gd name="connsiteX3" fmla="*/ 45798 w 235611"/>
                <a:gd name="connsiteY3" fmla="*/ 311658 h 330727"/>
                <a:gd name="connsiteX4" fmla="*/ 28748 w 235611"/>
                <a:gd name="connsiteY4" fmla="*/ 305505 h 330727"/>
                <a:gd name="connsiteX5" fmla="*/ 25433 w 235611"/>
                <a:gd name="connsiteY5" fmla="*/ 267138 h 330727"/>
                <a:gd name="connsiteX6" fmla="*/ 149258 w 235611"/>
                <a:gd name="connsiteY6" fmla="*/ 116443 h 330727"/>
                <a:gd name="connsiteX7" fmla="*/ 151239 w 235611"/>
                <a:gd name="connsiteY7" fmla="*/ 112309 h 330727"/>
                <a:gd name="connsiteX8" fmla="*/ 170689 w 235611"/>
                <a:gd name="connsiteY8" fmla="*/ 17269 h 330727"/>
                <a:gd name="connsiteX9" fmla="*/ 154783 w 235611"/>
                <a:gd name="connsiteY9" fmla="*/ 0 h 330727"/>
                <a:gd name="connsiteX10" fmla="*/ 133066 w 235611"/>
                <a:gd name="connsiteY10" fmla="*/ 106175 h 330727"/>
                <a:gd name="connsiteX11" fmla="*/ 10717 w 235611"/>
                <a:gd name="connsiteY11" fmla="*/ 255041 h 330727"/>
                <a:gd name="connsiteX12" fmla="*/ 16499 w 235611"/>
                <a:gd name="connsiteY12" fmla="*/ 320097 h 330727"/>
                <a:gd name="connsiteX13" fmla="*/ 81183 w 235611"/>
                <a:gd name="connsiteY13" fmla="*/ 314180 h 330727"/>
                <a:gd name="connsiteX14" fmla="*/ 81840 w 235611"/>
                <a:gd name="connsiteY14" fmla="*/ 313373 h 330727"/>
                <a:gd name="connsiteX15" fmla="*/ 211380 w 235611"/>
                <a:gd name="connsiteY15" fmla="*/ 156096 h 330727"/>
                <a:gd name="connsiteX16" fmla="*/ 220657 w 235611"/>
                <a:gd name="connsiteY16" fmla="*/ 136369 h 330727"/>
                <a:gd name="connsiteX17" fmla="*/ 235612 w 235611"/>
                <a:gd name="connsiteY17" fmla="*/ 64094 h 330727"/>
                <a:gd name="connsiteX18" fmla="*/ 218676 w 235611"/>
                <a:gd name="connsiteY18" fmla="*/ 51892 h 3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1" h="330727">
                  <a:moveTo>
                    <a:pt x="201855" y="132874"/>
                  </a:moveTo>
                  <a:cubicBezTo>
                    <a:pt x="201033" y="137000"/>
                    <a:pt x="199197" y="140856"/>
                    <a:pt x="196512" y="144094"/>
                  </a:cubicBezTo>
                  <a:lnTo>
                    <a:pt x="66972" y="301361"/>
                  </a:lnTo>
                  <a:cubicBezTo>
                    <a:pt x="61921" y="307927"/>
                    <a:pt x="54080" y="311740"/>
                    <a:pt x="45798" y="311658"/>
                  </a:cubicBezTo>
                  <a:cubicBezTo>
                    <a:pt x="39561" y="311718"/>
                    <a:pt x="33509" y="309535"/>
                    <a:pt x="28748" y="305505"/>
                  </a:cubicBezTo>
                  <a:cubicBezTo>
                    <a:pt x="17259" y="295814"/>
                    <a:pt x="15777" y="278655"/>
                    <a:pt x="25433" y="267138"/>
                  </a:cubicBezTo>
                  <a:lnTo>
                    <a:pt x="149258" y="116443"/>
                  </a:lnTo>
                  <a:cubicBezTo>
                    <a:pt x="150245" y="115247"/>
                    <a:pt x="150925" y="113828"/>
                    <a:pt x="151239" y="112309"/>
                  </a:cubicBezTo>
                  <a:lnTo>
                    <a:pt x="170689" y="17269"/>
                  </a:lnTo>
                  <a:cubicBezTo>
                    <a:pt x="164404" y="12503"/>
                    <a:pt x="159017" y="6655"/>
                    <a:pt x="154783" y="0"/>
                  </a:cubicBezTo>
                  <a:lnTo>
                    <a:pt x="133066" y="106175"/>
                  </a:lnTo>
                  <a:lnTo>
                    <a:pt x="10717" y="255041"/>
                  </a:lnTo>
                  <a:cubicBezTo>
                    <a:pt x="-5584" y="274624"/>
                    <a:pt x="-3000" y="303696"/>
                    <a:pt x="16499" y="320097"/>
                  </a:cubicBezTo>
                  <a:cubicBezTo>
                    <a:pt x="35994" y="336326"/>
                    <a:pt x="64954" y="333677"/>
                    <a:pt x="81183" y="314180"/>
                  </a:cubicBezTo>
                  <a:cubicBezTo>
                    <a:pt x="81405" y="313914"/>
                    <a:pt x="81624" y="313644"/>
                    <a:pt x="81840" y="313373"/>
                  </a:cubicBezTo>
                  <a:lnTo>
                    <a:pt x="211380" y="156096"/>
                  </a:lnTo>
                  <a:cubicBezTo>
                    <a:pt x="216060" y="150391"/>
                    <a:pt x="219248" y="143612"/>
                    <a:pt x="220657" y="136369"/>
                  </a:cubicBezTo>
                  <a:lnTo>
                    <a:pt x="235612" y="64094"/>
                  </a:lnTo>
                  <a:lnTo>
                    <a:pt x="218676" y="51892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2A70988B-B020-4323-A60D-004A50B29A6B}"/>
                </a:ext>
              </a:extLst>
            </p:cNvPr>
            <p:cNvSpPr/>
            <p:nvPr/>
          </p:nvSpPr>
          <p:spPr>
            <a:xfrm>
              <a:off x="19101027" y="1953594"/>
              <a:ext cx="488655" cy="647692"/>
            </a:xfrm>
            <a:custGeom>
              <a:avLst/>
              <a:gdLst>
                <a:gd name="connsiteX0" fmla="*/ 456978 w 488655"/>
                <a:gd name="connsiteY0" fmla="*/ 196472 h 647692"/>
                <a:gd name="connsiteX1" fmla="*/ 365862 w 488655"/>
                <a:gd name="connsiteY1" fmla="*/ 166383 h 647692"/>
                <a:gd name="connsiteX2" fmla="*/ 312570 w 488655"/>
                <a:gd name="connsiteY2" fmla="*/ 43701 h 647692"/>
                <a:gd name="connsiteX3" fmla="*/ 239561 w 488655"/>
                <a:gd name="connsiteY3" fmla="*/ 0 h 647692"/>
                <a:gd name="connsiteX4" fmla="*/ 204642 w 488655"/>
                <a:gd name="connsiteY4" fmla="*/ 8058 h 647692"/>
                <a:gd name="connsiteX5" fmla="*/ 75188 w 488655"/>
                <a:gd name="connsiteY5" fmla="*/ 58931 h 647692"/>
                <a:gd name="connsiteX6" fmla="*/ 49632 w 488655"/>
                <a:gd name="connsiteY6" fmla="*/ 84439 h 647692"/>
                <a:gd name="connsiteX7" fmla="*/ 3341 w 488655"/>
                <a:gd name="connsiteY7" fmla="*/ 195510 h 647692"/>
                <a:gd name="connsiteX8" fmla="*/ 3960 w 488655"/>
                <a:gd name="connsiteY8" fmla="*/ 231953 h 647692"/>
                <a:gd name="connsiteX9" fmla="*/ 28991 w 488655"/>
                <a:gd name="connsiteY9" fmla="*/ 255965 h 647692"/>
                <a:gd name="connsiteX10" fmla="*/ 46384 w 488655"/>
                <a:gd name="connsiteY10" fmla="*/ 259413 h 647692"/>
                <a:gd name="connsiteX11" fmla="*/ 89447 w 488655"/>
                <a:gd name="connsiteY11" fmla="*/ 230267 h 647692"/>
                <a:gd name="connsiteX12" fmla="*/ 125832 w 488655"/>
                <a:gd name="connsiteY12" fmla="*/ 138036 h 647692"/>
                <a:gd name="connsiteX13" fmla="*/ 144358 w 488655"/>
                <a:gd name="connsiteY13" fmla="*/ 130978 h 647692"/>
                <a:gd name="connsiteX14" fmla="*/ 144475 w 488655"/>
                <a:gd name="connsiteY14" fmla="*/ 131008 h 647692"/>
                <a:gd name="connsiteX15" fmla="*/ 144482 w 488655"/>
                <a:gd name="connsiteY15" fmla="*/ 131083 h 647692"/>
                <a:gd name="connsiteX16" fmla="*/ 117479 w 488655"/>
                <a:gd name="connsiteY16" fmla="*/ 262890 h 647692"/>
                <a:gd name="connsiteX17" fmla="*/ 134567 w 488655"/>
                <a:gd name="connsiteY17" fmla="*/ 319764 h 647692"/>
                <a:gd name="connsiteX18" fmla="*/ 134567 w 488655"/>
                <a:gd name="connsiteY18" fmla="*/ 319764 h 647692"/>
                <a:gd name="connsiteX19" fmla="*/ 275375 w 488655"/>
                <a:gd name="connsiteY19" fmla="*/ 421167 h 647692"/>
                <a:gd name="connsiteX20" fmla="*/ 275375 w 488655"/>
                <a:gd name="connsiteY20" fmla="*/ 599123 h 647692"/>
                <a:gd name="connsiteX21" fmla="*/ 317218 w 488655"/>
                <a:gd name="connsiteY21" fmla="*/ 647462 h 647692"/>
                <a:gd name="connsiteX22" fmla="*/ 368140 w 488655"/>
                <a:gd name="connsiteY22" fmla="*/ 605721 h 647692"/>
                <a:gd name="connsiteX23" fmla="*/ 368367 w 488655"/>
                <a:gd name="connsiteY23" fmla="*/ 601189 h 647692"/>
                <a:gd name="connsiteX24" fmla="*/ 368367 w 488655"/>
                <a:gd name="connsiteY24" fmla="*/ 397812 h 647692"/>
                <a:gd name="connsiteX25" fmla="*/ 349670 w 488655"/>
                <a:gd name="connsiteY25" fmla="*/ 360540 h 647692"/>
                <a:gd name="connsiteX26" fmla="*/ 264897 w 488655"/>
                <a:gd name="connsiteY26" fmla="*/ 298494 h 647692"/>
                <a:gd name="connsiteX27" fmla="*/ 275289 w 488655"/>
                <a:gd name="connsiteY27" fmla="*/ 246564 h 647692"/>
                <a:gd name="connsiteX28" fmla="*/ 279185 w 488655"/>
                <a:gd name="connsiteY28" fmla="*/ 225990 h 647692"/>
                <a:gd name="connsiteX29" fmla="*/ 295377 w 488655"/>
                <a:gd name="connsiteY29" fmla="*/ 141532 h 647692"/>
                <a:gd name="connsiteX30" fmla="*/ 288161 w 488655"/>
                <a:gd name="connsiteY30" fmla="*/ 130157 h 647692"/>
                <a:gd name="connsiteX31" fmla="*/ 276786 w 488655"/>
                <a:gd name="connsiteY31" fmla="*/ 137373 h 647692"/>
                <a:gd name="connsiteX32" fmla="*/ 276670 w 488655"/>
                <a:gd name="connsiteY32" fmla="*/ 137989 h 647692"/>
                <a:gd name="connsiteX33" fmla="*/ 260697 w 488655"/>
                <a:gd name="connsiteY33" fmla="*/ 222333 h 647692"/>
                <a:gd name="connsiteX34" fmla="*/ 245018 w 488655"/>
                <a:gd name="connsiteY34" fmla="*/ 300723 h 647692"/>
                <a:gd name="connsiteX35" fmla="*/ 248733 w 488655"/>
                <a:gd name="connsiteY35" fmla="*/ 310248 h 647692"/>
                <a:gd name="connsiteX36" fmla="*/ 338554 w 488655"/>
                <a:gd name="connsiteY36" fmla="*/ 375971 h 647692"/>
                <a:gd name="connsiteX37" fmla="*/ 349279 w 488655"/>
                <a:gd name="connsiteY37" fmla="*/ 397755 h 647692"/>
                <a:gd name="connsiteX38" fmla="*/ 349279 w 488655"/>
                <a:gd name="connsiteY38" fmla="*/ 600075 h 647692"/>
                <a:gd name="connsiteX39" fmla="*/ 327295 w 488655"/>
                <a:gd name="connsiteY39" fmla="*/ 628079 h 647692"/>
                <a:gd name="connsiteX40" fmla="*/ 294956 w 488655"/>
                <a:gd name="connsiteY40" fmla="*/ 606503 h 647692"/>
                <a:gd name="connsiteX41" fmla="*/ 294425 w 488655"/>
                <a:gd name="connsiteY41" fmla="*/ 601199 h 647692"/>
                <a:gd name="connsiteX42" fmla="*/ 294425 w 488655"/>
                <a:gd name="connsiteY42" fmla="*/ 416300 h 647692"/>
                <a:gd name="connsiteX43" fmla="*/ 290481 w 488655"/>
                <a:gd name="connsiteY43" fmla="*/ 408584 h 647692"/>
                <a:gd name="connsiteX44" fmla="*/ 145701 w 488655"/>
                <a:gd name="connsiteY44" fmla="*/ 304257 h 647692"/>
                <a:gd name="connsiteX45" fmla="*/ 134405 w 488655"/>
                <a:gd name="connsiteY45" fmla="*/ 275349 h 647692"/>
                <a:gd name="connsiteX46" fmla="*/ 166666 w 488655"/>
                <a:gd name="connsiteY46" fmla="*/ 117748 h 647692"/>
                <a:gd name="connsiteX47" fmla="*/ 159246 w 488655"/>
                <a:gd name="connsiteY47" fmla="*/ 106506 h 647692"/>
                <a:gd name="connsiteX48" fmla="*/ 153940 w 488655"/>
                <a:gd name="connsiteY48" fmla="*/ 106937 h 647692"/>
                <a:gd name="connsiteX49" fmla="*/ 115088 w 488655"/>
                <a:gd name="connsiteY49" fmla="*/ 121729 h 647692"/>
                <a:gd name="connsiteX50" fmla="*/ 109621 w 488655"/>
                <a:gd name="connsiteY50" fmla="*/ 127140 h 647692"/>
                <a:gd name="connsiteX51" fmla="*/ 71663 w 488655"/>
                <a:gd name="connsiteY51" fmla="*/ 223437 h 647692"/>
                <a:gd name="connsiteX52" fmla="*/ 46384 w 488655"/>
                <a:gd name="connsiteY52" fmla="*/ 240363 h 647692"/>
                <a:gd name="connsiteX53" fmla="*/ 35907 w 488655"/>
                <a:gd name="connsiteY53" fmla="*/ 238220 h 647692"/>
                <a:gd name="connsiteX54" fmla="*/ 21390 w 488655"/>
                <a:gd name="connsiteY54" fmla="*/ 224304 h 647692"/>
                <a:gd name="connsiteX55" fmla="*/ 20971 w 488655"/>
                <a:gd name="connsiteY55" fmla="*/ 202711 h 647692"/>
                <a:gd name="connsiteX56" fmla="*/ 67234 w 488655"/>
                <a:gd name="connsiteY56" fmla="*/ 91650 h 647692"/>
                <a:gd name="connsiteX57" fmla="*/ 82208 w 488655"/>
                <a:gd name="connsiteY57" fmla="*/ 76629 h 647692"/>
                <a:gd name="connsiteX58" fmla="*/ 212386 w 488655"/>
                <a:gd name="connsiteY58" fmla="*/ 25441 h 647692"/>
                <a:gd name="connsiteX59" fmla="*/ 239561 w 488655"/>
                <a:gd name="connsiteY59" fmla="*/ 19050 h 647692"/>
                <a:gd name="connsiteX60" fmla="*/ 295758 w 488655"/>
                <a:gd name="connsiteY60" fmla="*/ 52568 h 647692"/>
                <a:gd name="connsiteX61" fmla="*/ 350127 w 488655"/>
                <a:gd name="connsiteY61" fmla="*/ 177937 h 647692"/>
                <a:gd name="connsiteX62" fmla="*/ 355842 w 488655"/>
                <a:gd name="connsiteY62" fmla="*/ 183128 h 647692"/>
                <a:gd name="connsiteX63" fmla="*/ 451016 w 488655"/>
                <a:gd name="connsiteY63" fmla="*/ 214560 h 647692"/>
                <a:gd name="connsiteX64" fmla="*/ 468218 w 488655"/>
                <a:gd name="connsiteY64" fmla="*/ 249326 h 647692"/>
                <a:gd name="connsiteX65" fmla="*/ 442014 w 488655"/>
                <a:gd name="connsiteY65" fmla="*/ 268110 h 647692"/>
                <a:gd name="connsiteX66" fmla="*/ 432975 w 488655"/>
                <a:gd name="connsiteY66" fmla="*/ 266700 h 647692"/>
                <a:gd name="connsiteX67" fmla="*/ 322304 w 488655"/>
                <a:gd name="connsiteY67" fmla="*/ 229848 h 647692"/>
                <a:gd name="connsiteX68" fmla="*/ 305607 w 488655"/>
                <a:gd name="connsiteY68" fmla="*/ 214684 h 647692"/>
                <a:gd name="connsiteX69" fmla="*/ 302187 w 488655"/>
                <a:gd name="connsiteY69" fmla="*/ 206778 h 647692"/>
                <a:gd name="connsiteX70" fmla="*/ 296882 w 488655"/>
                <a:gd name="connsiteY70" fmla="*/ 234820 h 647692"/>
                <a:gd name="connsiteX71" fmla="*/ 316027 w 488655"/>
                <a:gd name="connsiteY71" fmla="*/ 247841 h 647692"/>
                <a:gd name="connsiteX72" fmla="*/ 427727 w 488655"/>
                <a:gd name="connsiteY72" fmla="*/ 284988 h 647692"/>
                <a:gd name="connsiteX73" fmla="*/ 442014 w 488655"/>
                <a:gd name="connsiteY73" fmla="*/ 287103 h 647692"/>
                <a:gd name="connsiteX74" fmla="*/ 486182 w 488655"/>
                <a:gd name="connsiteY74" fmla="*/ 255670 h 647692"/>
                <a:gd name="connsiteX75" fmla="*/ 456978 w 488655"/>
                <a:gd name="connsiteY75" fmla="*/ 196472 h 6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88655" h="647692">
                  <a:moveTo>
                    <a:pt x="456978" y="196472"/>
                  </a:moveTo>
                  <a:lnTo>
                    <a:pt x="365862" y="166383"/>
                  </a:lnTo>
                  <a:cubicBezTo>
                    <a:pt x="354146" y="139303"/>
                    <a:pt x="314532" y="47625"/>
                    <a:pt x="312570" y="43701"/>
                  </a:cubicBezTo>
                  <a:cubicBezTo>
                    <a:pt x="297920" y="17009"/>
                    <a:pt x="270006" y="300"/>
                    <a:pt x="239561" y="0"/>
                  </a:cubicBezTo>
                  <a:cubicBezTo>
                    <a:pt x="227461" y="9"/>
                    <a:pt x="215521" y="2764"/>
                    <a:pt x="204642" y="8058"/>
                  </a:cubicBezTo>
                  <a:lnTo>
                    <a:pt x="75188" y="58931"/>
                  </a:lnTo>
                  <a:cubicBezTo>
                    <a:pt x="63557" y="63608"/>
                    <a:pt x="54331" y="72818"/>
                    <a:pt x="49632" y="84439"/>
                  </a:cubicBezTo>
                  <a:lnTo>
                    <a:pt x="3341" y="195510"/>
                  </a:lnTo>
                  <a:cubicBezTo>
                    <a:pt x="-1319" y="207254"/>
                    <a:pt x="-1096" y="220373"/>
                    <a:pt x="3960" y="231953"/>
                  </a:cubicBezTo>
                  <a:cubicBezTo>
                    <a:pt x="8723" y="243006"/>
                    <a:pt x="17750" y="251665"/>
                    <a:pt x="28991" y="255965"/>
                  </a:cubicBezTo>
                  <a:cubicBezTo>
                    <a:pt x="34517" y="258211"/>
                    <a:pt x="40420" y="259382"/>
                    <a:pt x="46384" y="259413"/>
                  </a:cubicBezTo>
                  <a:cubicBezTo>
                    <a:pt x="65438" y="259715"/>
                    <a:pt x="82646" y="248068"/>
                    <a:pt x="89447" y="230267"/>
                  </a:cubicBezTo>
                  <a:lnTo>
                    <a:pt x="125832" y="138036"/>
                  </a:lnTo>
                  <a:lnTo>
                    <a:pt x="144358" y="130978"/>
                  </a:lnTo>
                  <a:cubicBezTo>
                    <a:pt x="144399" y="130954"/>
                    <a:pt x="144452" y="130967"/>
                    <a:pt x="144475" y="131008"/>
                  </a:cubicBezTo>
                  <a:cubicBezTo>
                    <a:pt x="144490" y="131031"/>
                    <a:pt x="144492" y="131058"/>
                    <a:pt x="144482" y="131083"/>
                  </a:cubicBezTo>
                  <a:lnTo>
                    <a:pt x="117479" y="262890"/>
                  </a:lnTo>
                  <a:cubicBezTo>
                    <a:pt x="114476" y="283443"/>
                    <a:pt x="120734" y="304269"/>
                    <a:pt x="134567" y="319764"/>
                  </a:cubicBezTo>
                  <a:lnTo>
                    <a:pt x="134567" y="319764"/>
                  </a:lnTo>
                  <a:lnTo>
                    <a:pt x="275375" y="421167"/>
                  </a:lnTo>
                  <a:lnTo>
                    <a:pt x="275375" y="599123"/>
                  </a:lnTo>
                  <a:cubicBezTo>
                    <a:pt x="274956" y="623548"/>
                    <a:pt x="292984" y="644376"/>
                    <a:pt x="317218" y="647462"/>
                  </a:cubicBezTo>
                  <a:cubicBezTo>
                    <a:pt x="342806" y="649997"/>
                    <a:pt x="365605" y="631309"/>
                    <a:pt x="368140" y="605721"/>
                  </a:cubicBezTo>
                  <a:cubicBezTo>
                    <a:pt x="368290" y="604216"/>
                    <a:pt x="368365" y="602703"/>
                    <a:pt x="368367" y="601189"/>
                  </a:cubicBezTo>
                  <a:lnTo>
                    <a:pt x="368367" y="397812"/>
                  </a:lnTo>
                  <a:cubicBezTo>
                    <a:pt x="368555" y="383089"/>
                    <a:pt x="361583" y="369192"/>
                    <a:pt x="349670" y="360540"/>
                  </a:cubicBezTo>
                  <a:lnTo>
                    <a:pt x="264897" y="298494"/>
                  </a:lnTo>
                  <a:lnTo>
                    <a:pt x="275289" y="246564"/>
                  </a:lnTo>
                  <a:lnTo>
                    <a:pt x="279185" y="225990"/>
                  </a:lnTo>
                  <a:lnTo>
                    <a:pt x="295377" y="141532"/>
                  </a:lnTo>
                  <a:cubicBezTo>
                    <a:pt x="296526" y="136398"/>
                    <a:pt x="293295" y="131306"/>
                    <a:pt x="288161" y="130157"/>
                  </a:cubicBezTo>
                  <a:cubicBezTo>
                    <a:pt x="283027" y="129009"/>
                    <a:pt x="277935" y="132240"/>
                    <a:pt x="276786" y="137373"/>
                  </a:cubicBezTo>
                  <a:cubicBezTo>
                    <a:pt x="276741" y="137577"/>
                    <a:pt x="276702" y="137782"/>
                    <a:pt x="276670" y="137989"/>
                  </a:cubicBezTo>
                  <a:lnTo>
                    <a:pt x="260697" y="222333"/>
                  </a:lnTo>
                  <a:lnTo>
                    <a:pt x="245018" y="300723"/>
                  </a:lnTo>
                  <a:cubicBezTo>
                    <a:pt x="244303" y="304350"/>
                    <a:pt x="245752" y="308063"/>
                    <a:pt x="248733" y="310248"/>
                  </a:cubicBezTo>
                  <a:lnTo>
                    <a:pt x="338554" y="375971"/>
                  </a:lnTo>
                  <a:cubicBezTo>
                    <a:pt x="345459" y="381056"/>
                    <a:pt x="349459" y="389181"/>
                    <a:pt x="349279" y="397755"/>
                  </a:cubicBezTo>
                  <a:lnTo>
                    <a:pt x="349279" y="600075"/>
                  </a:lnTo>
                  <a:cubicBezTo>
                    <a:pt x="349520" y="613442"/>
                    <a:pt x="340338" y="625139"/>
                    <a:pt x="327295" y="628079"/>
                  </a:cubicBezTo>
                  <a:cubicBezTo>
                    <a:pt x="312408" y="631051"/>
                    <a:pt x="297929" y="621391"/>
                    <a:pt x="294956" y="606503"/>
                  </a:cubicBezTo>
                  <a:cubicBezTo>
                    <a:pt x="294607" y="604757"/>
                    <a:pt x="294429" y="602980"/>
                    <a:pt x="294425" y="601199"/>
                  </a:cubicBezTo>
                  <a:lnTo>
                    <a:pt x="294425" y="416300"/>
                  </a:lnTo>
                  <a:cubicBezTo>
                    <a:pt x="294424" y="413244"/>
                    <a:pt x="292957" y="410375"/>
                    <a:pt x="290481" y="408584"/>
                  </a:cubicBezTo>
                  <a:lnTo>
                    <a:pt x="145701" y="304257"/>
                  </a:lnTo>
                  <a:cubicBezTo>
                    <a:pt x="136574" y="297684"/>
                    <a:pt x="132153" y="286368"/>
                    <a:pt x="134405" y="275349"/>
                  </a:cubicBezTo>
                  <a:lnTo>
                    <a:pt x="166666" y="117748"/>
                  </a:lnTo>
                  <a:cubicBezTo>
                    <a:pt x="167721" y="112594"/>
                    <a:pt x="164399" y="107561"/>
                    <a:pt x="159246" y="106506"/>
                  </a:cubicBezTo>
                  <a:cubicBezTo>
                    <a:pt x="157472" y="106143"/>
                    <a:pt x="155632" y="106292"/>
                    <a:pt x="153940" y="106937"/>
                  </a:cubicBezTo>
                  <a:lnTo>
                    <a:pt x="115088" y="121729"/>
                  </a:lnTo>
                  <a:cubicBezTo>
                    <a:pt x="112586" y="122684"/>
                    <a:pt x="110602" y="124648"/>
                    <a:pt x="109621" y="127140"/>
                  </a:cubicBezTo>
                  <a:lnTo>
                    <a:pt x="71663" y="223437"/>
                  </a:lnTo>
                  <a:cubicBezTo>
                    <a:pt x="67717" y="233900"/>
                    <a:pt x="57561" y="240701"/>
                    <a:pt x="46384" y="240363"/>
                  </a:cubicBezTo>
                  <a:cubicBezTo>
                    <a:pt x="42786" y="240329"/>
                    <a:pt x="39229" y="239601"/>
                    <a:pt x="35907" y="238220"/>
                  </a:cubicBezTo>
                  <a:cubicBezTo>
                    <a:pt x="29389" y="235729"/>
                    <a:pt x="24154" y="230712"/>
                    <a:pt x="21390" y="224304"/>
                  </a:cubicBezTo>
                  <a:cubicBezTo>
                    <a:pt x="18391" y="217447"/>
                    <a:pt x="18241" y="209680"/>
                    <a:pt x="20971" y="202711"/>
                  </a:cubicBezTo>
                  <a:lnTo>
                    <a:pt x="67234" y="91650"/>
                  </a:lnTo>
                  <a:cubicBezTo>
                    <a:pt x="69977" y="84815"/>
                    <a:pt x="75382" y="79393"/>
                    <a:pt x="82208" y="76629"/>
                  </a:cubicBezTo>
                  <a:lnTo>
                    <a:pt x="212386" y="25441"/>
                  </a:lnTo>
                  <a:cubicBezTo>
                    <a:pt x="220838" y="21266"/>
                    <a:pt x="230134" y="19080"/>
                    <a:pt x="239561" y="19050"/>
                  </a:cubicBezTo>
                  <a:cubicBezTo>
                    <a:pt x="262963" y="19287"/>
                    <a:pt x="284428" y="32091"/>
                    <a:pt x="295758" y="52568"/>
                  </a:cubicBezTo>
                  <a:cubicBezTo>
                    <a:pt x="297520" y="56245"/>
                    <a:pt x="329258" y="129588"/>
                    <a:pt x="350127" y="177937"/>
                  </a:cubicBezTo>
                  <a:cubicBezTo>
                    <a:pt x="351194" y="180410"/>
                    <a:pt x="353277" y="182303"/>
                    <a:pt x="355842" y="183128"/>
                  </a:cubicBezTo>
                  <a:lnTo>
                    <a:pt x="451016" y="214560"/>
                  </a:lnTo>
                  <a:cubicBezTo>
                    <a:pt x="465291" y="219497"/>
                    <a:pt x="472954" y="234984"/>
                    <a:pt x="468218" y="249326"/>
                  </a:cubicBezTo>
                  <a:cubicBezTo>
                    <a:pt x="464216" y="260410"/>
                    <a:pt x="453796" y="267879"/>
                    <a:pt x="442014" y="268110"/>
                  </a:cubicBezTo>
                  <a:cubicBezTo>
                    <a:pt x="438954" y="268017"/>
                    <a:pt x="435918" y="267544"/>
                    <a:pt x="432975" y="266700"/>
                  </a:cubicBezTo>
                  <a:lnTo>
                    <a:pt x="322304" y="229848"/>
                  </a:lnTo>
                  <a:cubicBezTo>
                    <a:pt x="315014" y="227098"/>
                    <a:pt x="309044" y="221676"/>
                    <a:pt x="305607" y="214684"/>
                  </a:cubicBezTo>
                  <a:lnTo>
                    <a:pt x="302187" y="206778"/>
                  </a:lnTo>
                  <a:lnTo>
                    <a:pt x="296882" y="234820"/>
                  </a:lnTo>
                  <a:cubicBezTo>
                    <a:pt x="302113" y="240648"/>
                    <a:pt x="308684" y="245117"/>
                    <a:pt x="316027" y="247841"/>
                  </a:cubicBezTo>
                  <a:lnTo>
                    <a:pt x="427727" y="284988"/>
                  </a:lnTo>
                  <a:cubicBezTo>
                    <a:pt x="432377" y="286311"/>
                    <a:pt x="437181" y="287022"/>
                    <a:pt x="442014" y="287103"/>
                  </a:cubicBezTo>
                  <a:cubicBezTo>
                    <a:pt x="461837" y="286816"/>
                    <a:pt x="479417" y="274305"/>
                    <a:pt x="486182" y="255670"/>
                  </a:cubicBezTo>
                  <a:cubicBezTo>
                    <a:pt x="494432" y="231260"/>
                    <a:pt x="481369" y="204779"/>
                    <a:pt x="456978" y="19647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3" name="Рисунок 4" descr="Пешком">
            <a:extLst>
              <a:ext uri="{FF2B5EF4-FFF2-40B4-BE49-F238E27FC236}">
                <a16:creationId xmlns:a16="http://schemas.microsoft.com/office/drawing/2014/main" id="{7D2E95CF-977F-4283-972B-5BCEA76862A0}"/>
              </a:ext>
            </a:extLst>
          </p:cNvPr>
          <p:cNvGrpSpPr/>
          <p:nvPr/>
        </p:nvGrpSpPr>
        <p:grpSpPr>
          <a:xfrm>
            <a:off x="15154354" y="11740760"/>
            <a:ext cx="537055" cy="820522"/>
            <a:chOff x="19052626" y="1780791"/>
            <a:chExt cx="537055" cy="820522"/>
          </a:xfrm>
          <a:solidFill>
            <a:srgbClr val="000000"/>
          </a:solidFill>
        </p:grpSpPr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524B1AC3-3449-402E-BBB8-44386987863F}"/>
                </a:ext>
              </a:extLst>
            </p:cNvPr>
            <p:cNvSpPr/>
            <p:nvPr/>
          </p:nvSpPr>
          <p:spPr>
            <a:xfrm>
              <a:off x="19302107" y="1780791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152400 w 152400"/>
                <a:gd name="connsiteY1" fmla="*/ 76200 h 152400"/>
                <a:gd name="connsiteX2" fmla="*/ 76200 w 152400"/>
                <a:gd name="connsiteY2" fmla="*/ 0 h 152400"/>
                <a:gd name="connsiteX3" fmla="*/ 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19050 h 152400"/>
                <a:gd name="connsiteX6" fmla="*/ 133350 w 152400"/>
                <a:gd name="connsiteY6" fmla="*/ 76200 h 152400"/>
                <a:gd name="connsiteX7" fmla="*/ 76200 w 152400"/>
                <a:gd name="connsiteY7" fmla="*/ 133350 h 152400"/>
                <a:gd name="connsiteX8" fmla="*/ 19050 w 152400"/>
                <a:gd name="connsiteY8" fmla="*/ 76200 h 152400"/>
                <a:gd name="connsiteX9" fmla="*/ 76200 w 152400"/>
                <a:gd name="connsiteY9" fmla="*/ 190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400" y="34116"/>
                    <a:pt x="118284" y="0"/>
                    <a:pt x="76200" y="0"/>
                  </a:cubicBez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lose/>
                  <a:moveTo>
                    <a:pt x="76200" y="19050"/>
                  </a:move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50" y="107763"/>
                    <a:pt x="107763" y="133350"/>
                    <a:pt x="76200" y="133350"/>
                  </a:cubicBez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71" y="44639"/>
                    <a:pt x="44640" y="19054"/>
                    <a:pt x="76200" y="1901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4C44CF14-6970-4406-95DF-949303056025}"/>
                </a:ext>
              </a:extLst>
            </p:cNvPr>
            <p:cNvSpPr/>
            <p:nvPr/>
          </p:nvSpPr>
          <p:spPr>
            <a:xfrm>
              <a:off x="19052626" y="2270585"/>
              <a:ext cx="235611" cy="330727"/>
            </a:xfrm>
            <a:custGeom>
              <a:avLst/>
              <a:gdLst>
                <a:gd name="connsiteX0" fmla="*/ 201855 w 235611"/>
                <a:gd name="connsiteY0" fmla="*/ 132874 h 330727"/>
                <a:gd name="connsiteX1" fmla="*/ 196512 w 235611"/>
                <a:gd name="connsiteY1" fmla="*/ 144094 h 330727"/>
                <a:gd name="connsiteX2" fmla="*/ 66972 w 235611"/>
                <a:gd name="connsiteY2" fmla="*/ 301361 h 330727"/>
                <a:gd name="connsiteX3" fmla="*/ 45798 w 235611"/>
                <a:gd name="connsiteY3" fmla="*/ 311658 h 330727"/>
                <a:gd name="connsiteX4" fmla="*/ 28748 w 235611"/>
                <a:gd name="connsiteY4" fmla="*/ 305505 h 330727"/>
                <a:gd name="connsiteX5" fmla="*/ 25433 w 235611"/>
                <a:gd name="connsiteY5" fmla="*/ 267138 h 330727"/>
                <a:gd name="connsiteX6" fmla="*/ 149258 w 235611"/>
                <a:gd name="connsiteY6" fmla="*/ 116443 h 330727"/>
                <a:gd name="connsiteX7" fmla="*/ 151239 w 235611"/>
                <a:gd name="connsiteY7" fmla="*/ 112309 h 330727"/>
                <a:gd name="connsiteX8" fmla="*/ 170689 w 235611"/>
                <a:gd name="connsiteY8" fmla="*/ 17269 h 330727"/>
                <a:gd name="connsiteX9" fmla="*/ 154783 w 235611"/>
                <a:gd name="connsiteY9" fmla="*/ 0 h 330727"/>
                <a:gd name="connsiteX10" fmla="*/ 133066 w 235611"/>
                <a:gd name="connsiteY10" fmla="*/ 106175 h 330727"/>
                <a:gd name="connsiteX11" fmla="*/ 10717 w 235611"/>
                <a:gd name="connsiteY11" fmla="*/ 255041 h 330727"/>
                <a:gd name="connsiteX12" fmla="*/ 16499 w 235611"/>
                <a:gd name="connsiteY12" fmla="*/ 320097 h 330727"/>
                <a:gd name="connsiteX13" fmla="*/ 81183 w 235611"/>
                <a:gd name="connsiteY13" fmla="*/ 314180 h 330727"/>
                <a:gd name="connsiteX14" fmla="*/ 81840 w 235611"/>
                <a:gd name="connsiteY14" fmla="*/ 313373 h 330727"/>
                <a:gd name="connsiteX15" fmla="*/ 211380 w 235611"/>
                <a:gd name="connsiteY15" fmla="*/ 156096 h 330727"/>
                <a:gd name="connsiteX16" fmla="*/ 220657 w 235611"/>
                <a:gd name="connsiteY16" fmla="*/ 136369 h 330727"/>
                <a:gd name="connsiteX17" fmla="*/ 235612 w 235611"/>
                <a:gd name="connsiteY17" fmla="*/ 64094 h 330727"/>
                <a:gd name="connsiteX18" fmla="*/ 218676 w 235611"/>
                <a:gd name="connsiteY18" fmla="*/ 51892 h 3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1" h="330727">
                  <a:moveTo>
                    <a:pt x="201855" y="132874"/>
                  </a:moveTo>
                  <a:cubicBezTo>
                    <a:pt x="201033" y="137000"/>
                    <a:pt x="199197" y="140856"/>
                    <a:pt x="196512" y="144094"/>
                  </a:cubicBezTo>
                  <a:lnTo>
                    <a:pt x="66972" y="301361"/>
                  </a:lnTo>
                  <a:cubicBezTo>
                    <a:pt x="61921" y="307927"/>
                    <a:pt x="54080" y="311740"/>
                    <a:pt x="45798" y="311658"/>
                  </a:cubicBezTo>
                  <a:cubicBezTo>
                    <a:pt x="39561" y="311718"/>
                    <a:pt x="33509" y="309535"/>
                    <a:pt x="28748" y="305505"/>
                  </a:cubicBezTo>
                  <a:cubicBezTo>
                    <a:pt x="17259" y="295814"/>
                    <a:pt x="15777" y="278655"/>
                    <a:pt x="25433" y="267138"/>
                  </a:cubicBezTo>
                  <a:lnTo>
                    <a:pt x="149258" y="116443"/>
                  </a:lnTo>
                  <a:cubicBezTo>
                    <a:pt x="150245" y="115247"/>
                    <a:pt x="150925" y="113828"/>
                    <a:pt x="151239" y="112309"/>
                  </a:cubicBezTo>
                  <a:lnTo>
                    <a:pt x="170689" y="17269"/>
                  </a:lnTo>
                  <a:cubicBezTo>
                    <a:pt x="164404" y="12503"/>
                    <a:pt x="159017" y="6655"/>
                    <a:pt x="154783" y="0"/>
                  </a:cubicBezTo>
                  <a:lnTo>
                    <a:pt x="133066" y="106175"/>
                  </a:lnTo>
                  <a:lnTo>
                    <a:pt x="10717" y="255041"/>
                  </a:lnTo>
                  <a:cubicBezTo>
                    <a:pt x="-5584" y="274624"/>
                    <a:pt x="-3000" y="303696"/>
                    <a:pt x="16499" y="320097"/>
                  </a:cubicBezTo>
                  <a:cubicBezTo>
                    <a:pt x="35994" y="336326"/>
                    <a:pt x="64954" y="333677"/>
                    <a:pt x="81183" y="314180"/>
                  </a:cubicBezTo>
                  <a:cubicBezTo>
                    <a:pt x="81405" y="313914"/>
                    <a:pt x="81624" y="313644"/>
                    <a:pt x="81840" y="313373"/>
                  </a:cubicBezTo>
                  <a:lnTo>
                    <a:pt x="211380" y="156096"/>
                  </a:lnTo>
                  <a:cubicBezTo>
                    <a:pt x="216060" y="150391"/>
                    <a:pt x="219248" y="143612"/>
                    <a:pt x="220657" y="136369"/>
                  </a:cubicBezTo>
                  <a:lnTo>
                    <a:pt x="235612" y="64094"/>
                  </a:lnTo>
                  <a:lnTo>
                    <a:pt x="218676" y="51892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AD71F393-579D-4294-8CF8-6495DE6CD7A2}"/>
                </a:ext>
              </a:extLst>
            </p:cNvPr>
            <p:cNvSpPr/>
            <p:nvPr/>
          </p:nvSpPr>
          <p:spPr>
            <a:xfrm>
              <a:off x="19101027" y="1953594"/>
              <a:ext cx="488655" cy="647692"/>
            </a:xfrm>
            <a:custGeom>
              <a:avLst/>
              <a:gdLst>
                <a:gd name="connsiteX0" fmla="*/ 456978 w 488655"/>
                <a:gd name="connsiteY0" fmla="*/ 196472 h 647692"/>
                <a:gd name="connsiteX1" fmla="*/ 365862 w 488655"/>
                <a:gd name="connsiteY1" fmla="*/ 166383 h 647692"/>
                <a:gd name="connsiteX2" fmla="*/ 312570 w 488655"/>
                <a:gd name="connsiteY2" fmla="*/ 43701 h 647692"/>
                <a:gd name="connsiteX3" fmla="*/ 239561 w 488655"/>
                <a:gd name="connsiteY3" fmla="*/ 0 h 647692"/>
                <a:gd name="connsiteX4" fmla="*/ 204642 w 488655"/>
                <a:gd name="connsiteY4" fmla="*/ 8058 h 647692"/>
                <a:gd name="connsiteX5" fmla="*/ 75188 w 488655"/>
                <a:gd name="connsiteY5" fmla="*/ 58931 h 647692"/>
                <a:gd name="connsiteX6" fmla="*/ 49632 w 488655"/>
                <a:gd name="connsiteY6" fmla="*/ 84439 h 647692"/>
                <a:gd name="connsiteX7" fmla="*/ 3341 w 488655"/>
                <a:gd name="connsiteY7" fmla="*/ 195510 h 647692"/>
                <a:gd name="connsiteX8" fmla="*/ 3960 w 488655"/>
                <a:gd name="connsiteY8" fmla="*/ 231953 h 647692"/>
                <a:gd name="connsiteX9" fmla="*/ 28991 w 488655"/>
                <a:gd name="connsiteY9" fmla="*/ 255965 h 647692"/>
                <a:gd name="connsiteX10" fmla="*/ 46384 w 488655"/>
                <a:gd name="connsiteY10" fmla="*/ 259413 h 647692"/>
                <a:gd name="connsiteX11" fmla="*/ 89447 w 488655"/>
                <a:gd name="connsiteY11" fmla="*/ 230267 h 647692"/>
                <a:gd name="connsiteX12" fmla="*/ 125832 w 488655"/>
                <a:gd name="connsiteY12" fmla="*/ 138036 h 647692"/>
                <a:gd name="connsiteX13" fmla="*/ 144358 w 488655"/>
                <a:gd name="connsiteY13" fmla="*/ 130978 h 647692"/>
                <a:gd name="connsiteX14" fmla="*/ 144475 w 488655"/>
                <a:gd name="connsiteY14" fmla="*/ 131008 h 647692"/>
                <a:gd name="connsiteX15" fmla="*/ 144482 w 488655"/>
                <a:gd name="connsiteY15" fmla="*/ 131083 h 647692"/>
                <a:gd name="connsiteX16" fmla="*/ 117479 w 488655"/>
                <a:gd name="connsiteY16" fmla="*/ 262890 h 647692"/>
                <a:gd name="connsiteX17" fmla="*/ 134567 w 488655"/>
                <a:gd name="connsiteY17" fmla="*/ 319764 h 647692"/>
                <a:gd name="connsiteX18" fmla="*/ 134567 w 488655"/>
                <a:gd name="connsiteY18" fmla="*/ 319764 h 647692"/>
                <a:gd name="connsiteX19" fmla="*/ 275375 w 488655"/>
                <a:gd name="connsiteY19" fmla="*/ 421167 h 647692"/>
                <a:gd name="connsiteX20" fmla="*/ 275375 w 488655"/>
                <a:gd name="connsiteY20" fmla="*/ 599123 h 647692"/>
                <a:gd name="connsiteX21" fmla="*/ 317218 w 488655"/>
                <a:gd name="connsiteY21" fmla="*/ 647462 h 647692"/>
                <a:gd name="connsiteX22" fmla="*/ 368140 w 488655"/>
                <a:gd name="connsiteY22" fmla="*/ 605721 h 647692"/>
                <a:gd name="connsiteX23" fmla="*/ 368367 w 488655"/>
                <a:gd name="connsiteY23" fmla="*/ 601189 h 647692"/>
                <a:gd name="connsiteX24" fmla="*/ 368367 w 488655"/>
                <a:gd name="connsiteY24" fmla="*/ 397812 h 647692"/>
                <a:gd name="connsiteX25" fmla="*/ 349670 w 488655"/>
                <a:gd name="connsiteY25" fmla="*/ 360540 h 647692"/>
                <a:gd name="connsiteX26" fmla="*/ 264897 w 488655"/>
                <a:gd name="connsiteY26" fmla="*/ 298494 h 647692"/>
                <a:gd name="connsiteX27" fmla="*/ 275289 w 488655"/>
                <a:gd name="connsiteY27" fmla="*/ 246564 h 647692"/>
                <a:gd name="connsiteX28" fmla="*/ 279185 w 488655"/>
                <a:gd name="connsiteY28" fmla="*/ 225990 h 647692"/>
                <a:gd name="connsiteX29" fmla="*/ 295377 w 488655"/>
                <a:gd name="connsiteY29" fmla="*/ 141532 h 647692"/>
                <a:gd name="connsiteX30" fmla="*/ 288161 w 488655"/>
                <a:gd name="connsiteY30" fmla="*/ 130157 h 647692"/>
                <a:gd name="connsiteX31" fmla="*/ 276786 w 488655"/>
                <a:gd name="connsiteY31" fmla="*/ 137373 h 647692"/>
                <a:gd name="connsiteX32" fmla="*/ 276670 w 488655"/>
                <a:gd name="connsiteY32" fmla="*/ 137989 h 647692"/>
                <a:gd name="connsiteX33" fmla="*/ 260697 w 488655"/>
                <a:gd name="connsiteY33" fmla="*/ 222333 h 647692"/>
                <a:gd name="connsiteX34" fmla="*/ 245018 w 488655"/>
                <a:gd name="connsiteY34" fmla="*/ 300723 h 647692"/>
                <a:gd name="connsiteX35" fmla="*/ 248733 w 488655"/>
                <a:gd name="connsiteY35" fmla="*/ 310248 h 647692"/>
                <a:gd name="connsiteX36" fmla="*/ 338554 w 488655"/>
                <a:gd name="connsiteY36" fmla="*/ 375971 h 647692"/>
                <a:gd name="connsiteX37" fmla="*/ 349279 w 488655"/>
                <a:gd name="connsiteY37" fmla="*/ 397755 h 647692"/>
                <a:gd name="connsiteX38" fmla="*/ 349279 w 488655"/>
                <a:gd name="connsiteY38" fmla="*/ 600075 h 647692"/>
                <a:gd name="connsiteX39" fmla="*/ 327295 w 488655"/>
                <a:gd name="connsiteY39" fmla="*/ 628079 h 647692"/>
                <a:gd name="connsiteX40" fmla="*/ 294956 w 488655"/>
                <a:gd name="connsiteY40" fmla="*/ 606503 h 647692"/>
                <a:gd name="connsiteX41" fmla="*/ 294425 w 488655"/>
                <a:gd name="connsiteY41" fmla="*/ 601199 h 647692"/>
                <a:gd name="connsiteX42" fmla="*/ 294425 w 488655"/>
                <a:gd name="connsiteY42" fmla="*/ 416300 h 647692"/>
                <a:gd name="connsiteX43" fmla="*/ 290481 w 488655"/>
                <a:gd name="connsiteY43" fmla="*/ 408584 h 647692"/>
                <a:gd name="connsiteX44" fmla="*/ 145701 w 488655"/>
                <a:gd name="connsiteY44" fmla="*/ 304257 h 647692"/>
                <a:gd name="connsiteX45" fmla="*/ 134405 w 488655"/>
                <a:gd name="connsiteY45" fmla="*/ 275349 h 647692"/>
                <a:gd name="connsiteX46" fmla="*/ 166666 w 488655"/>
                <a:gd name="connsiteY46" fmla="*/ 117748 h 647692"/>
                <a:gd name="connsiteX47" fmla="*/ 159246 w 488655"/>
                <a:gd name="connsiteY47" fmla="*/ 106506 h 647692"/>
                <a:gd name="connsiteX48" fmla="*/ 153940 w 488655"/>
                <a:gd name="connsiteY48" fmla="*/ 106937 h 647692"/>
                <a:gd name="connsiteX49" fmla="*/ 115088 w 488655"/>
                <a:gd name="connsiteY49" fmla="*/ 121729 h 647692"/>
                <a:gd name="connsiteX50" fmla="*/ 109621 w 488655"/>
                <a:gd name="connsiteY50" fmla="*/ 127140 h 647692"/>
                <a:gd name="connsiteX51" fmla="*/ 71663 w 488655"/>
                <a:gd name="connsiteY51" fmla="*/ 223437 h 647692"/>
                <a:gd name="connsiteX52" fmla="*/ 46384 w 488655"/>
                <a:gd name="connsiteY52" fmla="*/ 240363 h 647692"/>
                <a:gd name="connsiteX53" fmla="*/ 35907 w 488655"/>
                <a:gd name="connsiteY53" fmla="*/ 238220 h 647692"/>
                <a:gd name="connsiteX54" fmla="*/ 21390 w 488655"/>
                <a:gd name="connsiteY54" fmla="*/ 224304 h 647692"/>
                <a:gd name="connsiteX55" fmla="*/ 20971 w 488655"/>
                <a:gd name="connsiteY55" fmla="*/ 202711 h 647692"/>
                <a:gd name="connsiteX56" fmla="*/ 67234 w 488655"/>
                <a:gd name="connsiteY56" fmla="*/ 91650 h 647692"/>
                <a:gd name="connsiteX57" fmla="*/ 82208 w 488655"/>
                <a:gd name="connsiteY57" fmla="*/ 76629 h 647692"/>
                <a:gd name="connsiteX58" fmla="*/ 212386 w 488655"/>
                <a:gd name="connsiteY58" fmla="*/ 25441 h 647692"/>
                <a:gd name="connsiteX59" fmla="*/ 239561 w 488655"/>
                <a:gd name="connsiteY59" fmla="*/ 19050 h 647692"/>
                <a:gd name="connsiteX60" fmla="*/ 295758 w 488655"/>
                <a:gd name="connsiteY60" fmla="*/ 52568 h 647692"/>
                <a:gd name="connsiteX61" fmla="*/ 350127 w 488655"/>
                <a:gd name="connsiteY61" fmla="*/ 177937 h 647692"/>
                <a:gd name="connsiteX62" fmla="*/ 355842 w 488655"/>
                <a:gd name="connsiteY62" fmla="*/ 183128 h 647692"/>
                <a:gd name="connsiteX63" fmla="*/ 451016 w 488655"/>
                <a:gd name="connsiteY63" fmla="*/ 214560 h 647692"/>
                <a:gd name="connsiteX64" fmla="*/ 468218 w 488655"/>
                <a:gd name="connsiteY64" fmla="*/ 249326 h 647692"/>
                <a:gd name="connsiteX65" fmla="*/ 442014 w 488655"/>
                <a:gd name="connsiteY65" fmla="*/ 268110 h 647692"/>
                <a:gd name="connsiteX66" fmla="*/ 432975 w 488655"/>
                <a:gd name="connsiteY66" fmla="*/ 266700 h 647692"/>
                <a:gd name="connsiteX67" fmla="*/ 322304 w 488655"/>
                <a:gd name="connsiteY67" fmla="*/ 229848 h 647692"/>
                <a:gd name="connsiteX68" fmla="*/ 305607 w 488655"/>
                <a:gd name="connsiteY68" fmla="*/ 214684 h 647692"/>
                <a:gd name="connsiteX69" fmla="*/ 302187 w 488655"/>
                <a:gd name="connsiteY69" fmla="*/ 206778 h 647692"/>
                <a:gd name="connsiteX70" fmla="*/ 296882 w 488655"/>
                <a:gd name="connsiteY70" fmla="*/ 234820 h 647692"/>
                <a:gd name="connsiteX71" fmla="*/ 316027 w 488655"/>
                <a:gd name="connsiteY71" fmla="*/ 247841 h 647692"/>
                <a:gd name="connsiteX72" fmla="*/ 427727 w 488655"/>
                <a:gd name="connsiteY72" fmla="*/ 284988 h 647692"/>
                <a:gd name="connsiteX73" fmla="*/ 442014 w 488655"/>
                <a:gd name="connsiteY73" fmla="*/ 287103 h 647692"/>
                <a:gd name="connsiteX74" fmla="*/ 486182 w 488655"/>
                <a:gd name="connsiteY74" fmla="*/ 255670 h 647692"/>
                <a:gd name="connsiteX75" fmla="*/ 456978 w 488655"/>
                <a:gd name="connsiteY75" fmla="*/ 196472 h 6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88655" h="647692">
                  <a:moveTo>
                    <a:pt x="456978" y="196472"/>
                  </a:moveTo>
                  <a:lnTo>
                    <a:pt x="365862" y="166383"/>
                  </a:lnTo>
                  <a:cubicBezTo>
                    <a:pt x="354146" y="139303"/>
                    <a:pt x="314532" y="47625"/>
                    <a:pt x="312570" y="43701"/>
                  </a:cubicBezTo>
                  <a:cubicBezTo>
                    <a:pt x="297920" y="17009"/>
                    <a:pt x="270006" y="300"/>
                    <a:pt x="239561" y="0"/>
                  </a:cubicBezTo>
                  <a:cubicBezTo>
                    <a:pt x="227461" y="9"/>
                    <a:pt x="215521" y="2764"/>
                    <a:pt x="204642" y="8058"/>
                  </a:cubicBezTo>
                  <a:lnTo>
                    <a:pt x="75188" y="58931"/>
                  </a:lnTo>
                  <a:cubicBezTo>
                    <a:pt x="63557" y="63608"/>
                    <a:pt x="54331" y="72818"/>
                    <a:pt x="49632" y="84439"/>
                  </a:cubicBezTo>
                  <a:lnTo>
                    <a:pt x="3341" y="195510"/>
                  </a:lnTo>
                  <a:cubicBezTo>
                    <a:pt x="-1319" y="207254"/>
                    <a:pt x="-1096" y="220373"/>
                    <a:pt x="3960" y="231953"/>
                  </a:cubicBezTo>
                  <a:cubicBezTo>
                    <a:pt x="8723" y="243006"/>
                    <a:pt x="17750" y="251665"/>
                    <a:pt x="28991" y="255965"/>
                  </a:cubicBezTo>
                  <a:cubicBezTo>
                    <a:pt x="34517" y="258211"/>
                    <a:pt x="40420" y="259382"/>
                    <a:pt x="46384" y="259413"/>
                  </a:cubicBezTo>
                  <a:cubicBezTo>
                    <a:pt x="65438" y="259715"/>
                    <a:pt x="82646" y="248068"/>
                    <a:pt x="89447" y="230267"/>
                  </a:cubicBezTo>
                  <a:lnTo>
                    <a:pt x="125832" y="138036"/>
                  </a:lnTo>
                  <a:lnTo>
                    <a:pt x="144358" y="130978"/>
                  </a:lnTo>
                  <a:cubicBezTo>
                    <a:pt x="144399" y="130954"/>
                    <a:pt x="144452" y="130967"/>
                    <a:pt x="144475" y="131008"/>
                  </a:cubicBezTo>
                  <a:cubicBezTo>
                    <a:pt x="144490" y="131031"/>
                    <a:pt x="144492" y="131058"/>
                    <a:pt x="144482" y="131083"/>
                  </a:cubicBezTo>
                  <a:lnTo>
                    <a:pt x="117479" y="262890"/>
                  </a:lnTo>
                  <a:cubicBezTo>
                    <a:pt x="114476" y="283443"/>
                    <a:pt x="120734" y="304269"/>
                    <a:pt x="134567" y="319764"/>
                  </a:cubicBezTo>
                  <a:lnTo>
                    <a:pt x="134567" y="319764"/>
                  </a:lnTo>
                  <a:lnTo>
                    <a:pt x="275375" y="421167"/>
                  </a:lnTo>
                  <a:lnTo>
                    <a:pt x="275375" y="599123"/>
                  </a:lnTo>
                  <a:cubicBezTo>
                    <a:pt x="274956" y="623548"/>
                    <a:pt x="292984" y="644376"/>
                    <a:pt x="317218" y="647462"/>
                  </a:cubicBezTo>
                  <a:cubicBezTo>
                    <a:pt x="342806" y="649997"/>
                    <a:pt x="365605" y="631309"/>
                    <a:pt x="368140" y="605721"/>
                  </a:cubicBezTo>
                  <a:cubicBezTo>
                    <a:pt x="368290" y="604216"/>
                    <a:pt x="368365" y="602703"/>
                    <a:pt x="368367" y="601189"/>
                  </a:cubicBezTo>
                  <a:lnTo>
                    <a:pt x="368367" y="397812"/>
                  </a:lnTo>
                  <a:cubicBezTo>
                    <a:pt x="368555" y="383089"/>
                    <a:pt x="361583" y="369192"/>
                    <a:pt x="349670" y="360540"/>
                  </a:cubicBezTo>
                  <a:lnTo>
                    <a:pt x="264897" y="298494"/>
                  </a:lnTo>
                  <a:lnTo>
                    <a:pt x="275289" y="246564"/>
                  </a:lnTo>
                  <a:lnTo>
                    <a:pt x="279185" y="225990"/>
                  </a:lnTo>
                  <a:lnTo>
                    <a:pt x="295377" y="141532"/>
                  </a:lnTo>
                  <a:cubicBezTo>
                    <a:pt x="296526" y="136398"/>
                    <a:pt x="293295" y="131306"/>
                    <a:pt x="288161" y="130157"/>
                  </a:cubicBezTo>
                  <a:cubicBezTo>
                    <a:pt x="283027" y="129009"/>
                    <a:pt x="277935" y="132240"/>
                    <a:pt x="276786" y="137373"/>
                  </a:cubicBezTo>
                  <a:cubicBezTo>
                    <a:pt x="276741" y="137577"/>
                    <a:pt x="276702" y="137782"/>
                    <a:pt x="276670" y="137989"/>
                  </a:cubicBezTo>
                  <a:lnTo>
                    <a:pt x="260697" y="222333"/>
                  </a:lnTo>
                  <a:lnTo>
                    <a:pt x="245018" y="300723"/>
                  </a:lnTo>
                  <a:cubicBezTo>
                    <a:pt x="244303" y="304350"/>
                    <a:pt x="245752" y="308063"/>
                    <a:pt x="248733" y="310248"/>
                  </a:cubicBezTo>
                  <a:lnTo>
                    <a:pt x="338554" y="375971"/>
                  </a:lnTo>
                  <a:cubicBezTo>
                    <a:pt x="345459" y="381056"/>
                    <a:pt x="349459" y="389181"/>
                    <a:pt x="349279" y="397755"/>
                  </a:cubicBezTo>
                  <a:lnTo>
                    <a:pt x="349279" y="600075"/>
                  </a:lnTo>
                  <a:cubicBezTo>
                    <a:pt x="349520" y="613442"/>
                    <a:pt x="340338" y="625139"/>
                    <a:pt x="327295" y="628079"/>
                  </a:cubicBezTo>
                  <a:cubicBezTo>
                    <a:pt x="312408" y="631051"/>
                    <a:pt x="297929" y="621391"/>
                    <a:pt x="294956" y="606503"/>
                  </a:cubicBezTo>
                  <a:cubicBezTo>
                    <a:pt x="294607" y="604757"/>
                    <a:pt x="294429" y="602980"/>
                    <a:pt x="294425" y="601199"/>
                  </a:cubicBezTo>
                  <a:lnTo>
                    <a:pt x="294425" y="416300"/>
                  </a:lnTo>
                  <a:cubicBezTo>
                    <a:pt x="294424" y="413244"/>
                    <a:pt x="292957" y="410375"/>
                    <a:pt x="290481" y="408584"/>
                  </a:cubicBezTo>
                  <a:lnTo>
                    <a:pt x="145701" y="304257"/>
                  </a:lnTo>
                  <a:cubicBezTo>
                    <a:pt x="136574" y="297684"/>
                    <a:pt x="132153" y="286368"/>
                    <a:pt x="134405" y="275349"/>
                  </a:cubicBezTo>
                  <a:lnTo>
                    <a:pt x="166666" y="117748"/>
                  </a:lnTo>
                  <a:cubicBezTo>
                    <a:pt x="167721" y="112594"/>
                    <a:pt x="164399" y="107561"/>
                    <a:pt x="159246" y="106506"/>
                  </a:cubicBezTo>
                  <a:cubicBezTo>
                    <a:pt x="157472" y="106143"/>
                    <a:pt x="155632" y="106292"/>
                    <a:pt x="153940" y="106937"/>
                  </a:cubicBezTo>
                  <a:lnTo>
                    <a:pt x="115088" y="121729"/>
                  </a:lnTo>
                  <a:cubicBezTo>
                    <a:pt x="112586" y="122684"/>
                    <a:pt x="110602" y="124648"/>
                    <a:pt x="109621" y="127140"/>
                  </a:cubicBezTo>
                  <a:lnTo>
                    <a:pt x="71663" y="223437"/>
                  </a:lnTo>
                  <a:cubicBezTo>
                    <a:pt x="67717" y="233900"/>
                    <a:pt x="57561" y="240701"/>
                    <a:pt x="46384" y="240363"/>
                  </a:cubicBezTo>
                  <a:cubicBezTo>
                    <a:pt x="42786" y="240329"/>
                    <a:pt x="39229" y="239601"/>
                    <a:pt x="35907" y="238220"/>
                  </a:cubicBezTo>
                  <a:cubicBezTo>
                    <a:pt x="29389" y="235729"/>
                    <a:pt x="24154" y="230712"/>
                    <a:pt x="21390" y="224304"/>
                  </a:cubicBezTo>
                  <a:cubicBezTo>
                    <a:pt x="18391" y="217447"/>
                    <a:pt x="18241" y="209680"/>
                    <a:pt x="20971" y="202711"/>
                  </a:cubicBezTo>
                  <a:lnTo>
                    <a:pt x="67234" y="91650"/>
                  </a:lnTo>
                  <a:cubicBezTo>
                    <a:pt x="69977" y="84815"/>
                    <a:pt x="75382" y="79393"/>
                    <a:pt x="82208" y="76629"/>
                  </a:cubicBezTo>
                  <a:lnTo>
                    <a:pt x="212386" y="25441"/>
                  </a:lnTo>
                  <a:cubicBezTo>
                    <a:pt x="220838" y="21266"/>
                    <a:pt x="230134" y="19080"/>
                    <a:pt x="239561" y="19050"/>
                  </a:cubicBezTo>
                  <a:cubicBezTo>
                    <a:pt x="262963" y="19287"/>
                    <a:pt x="284428" y="32091"/>
                    <a:pt x="295758" y="52568"/>
                  </a:cubicBezTo>
                  <a:cubicBezTo>
                    <a:pt x="297520" y="56245"/>
                    <a:pt x="329258" y="129588"/>
                    <a:pt x="350127" y="177937"/>
                  </a:cubicBezTo>
                  <a:cubicBezTo>
                    <a:pt x="351194" y="180410"/>
                    <a:pt x="353277" y="182303"/>
                    <a:pt x="355842" y="183128"/>
                  </a:cubicBezTo>
                  <a:lnTo>
                    <a:pt x="451016" y="214560"/>
                  </a:lnTo>
                  <a:cubicBezTo>
                    <a:pt x="465291" y="219497"/>
                    <a:pt x="472954" y="234984"/>
                    <a:pt x="468218" y="249326"/>
                  </a:cubicBezTo>
                  <a:cubicBezTo>
                    <a:pt x="464216" y="260410"/>
                    <a:pt x="453796" y="267879"/>
                    <a:pt x="442014" y="268110"/>
                  </a:cubicBezTo>
                  <a:cubicBezTo>
                    <a:pt x="438954" y="268017"/>
                    <a:pt x="435918" y="267544"/>
                    <a:pt x="432975" y="266700"/>
                  </a:cubicBezTo>
                  <a:lnTo>
                    <a:pt x="322304" y="229848"/>
                  </a:lnTo>
                  <a:cubicBezTo>
                    <a:pt x="315014" y="227098"/>
                    <a:pt x="309044" y="221676"/>
                    <a:pt x="305607" y="214684"/>
                  </a:cubicBezTo>
                  <a:lnTo>
                    <a:pt x="302187" y="206778"/>
                  </a:lnTo>
                  <a:lnTo>
                    <a:pt x="296882" y="234820"/>
                  </a:lnTo>
                  <a:cubicBezTo>
                    <a:pt x="302113" y="240648"/>
                    <a:pt x="308684" y="245117"/>
                    <a:pt x="316027" y="247841"/>
                  </a:cubicBezTo>
                  <a:lnTo>
                    <a:pt x="427727" y="284988"/>
                  </a:lnTo>
                  <a:cubicBezTo>
                    <a:pt x="432377" y="286311"/>
                    <a:pt x="437181" y="287022"/>
                    <a:pt x="442014" y="287103"/>
                  </a:cubicBezTo>
                  <a:cubicBezTo>
                    <a:pt x="461837" y="286816"/>
                    <a:pt x="479417" y="274305"/>
                    <a:pt x="486182" y="255670"/>
                  </a:cubicBezTo>
                  <a:cubicBezTo>
                    <a:pt x="494432" y="231260"/>
                    <a:pt x="481369" y="204779"/>
                    <a:pt x="456978" y="196472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253723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целеполаганию в рамках развития транспорта общего пользования и пеших передвижений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84EE5D-E85A-43D7-8746-03DDF7F87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35400"/>
              </p:ext>
            </p:extLst>
          </p:nvPr>
        </p:nvGraphicFramePr>
        <p:xfrm>
          <a:off x="5720777" y="1261884"/>
          <a:ext cx="18457659" cy="1160351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551353">
                  <a:extLst>
                    <a:ext uri="{9D8B030D-6E8A-4147-A177-3AD203B41FA5}">
                      <a16:colId xmlns:a16="http://schemas.microsoft.com/office/drawing/2014/main" val="1142273814"/>
                    </a:ext>
                  </a:extLst>
                </a:gridCol>
                <a:gridCol w="7357730">
                  <a:extLst>
                    <a:ext uri="{9D8B030D-6E8A-4147-A177-3AD203B41FA5}">
                      <a16:colId xmlns:a16="http://schemas.microsoft.com/office/drawing/2014/main" val="2462574028"/>
                    </a:ext>
                  </a:extLst>
                </a:gridCol>
                <a:gridCol w="8548576">
                  <a:extLst>
                    <a:ext uri="{9D8B030D-6E8A-4147-A177-3AD203B41FA5}">
                      <a16:colId xmlns:a16="http://schemas.microsoft.com/office/drawing/2014/main" val="807482893"/>
                    </a:ext>
                  </a:extLst>
                </a:gridCol>
              </a:tblGrid>
              <a:tr h="4641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Развитие транспорта общего пользования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marL="169863" indent="0" algn="just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Развитие пеших передвижений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extLst>
                  <a:ext uri="{0D108BD9-81ED-4DB2-BD59-A6C34878D82A}">
                    <a16:rowId xmlns:a16="http://schemas.microsoft.com/office/drawing/2014/main" val="566436716"/>
                  </a:ext>
                </a:extLst>
              </a:tr>
              <a:tr h="12046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Поставленные цели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Доля общественного транспорта в общем количестве транспорта в часы пик должна существенно увеличиться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marL="169863" indent="0" algn="just">
                        <a:lnSpc>
                          <a:spcPct val="100000"/>
                        </a:lnSpc>
                        <a:tabLst>
                          <a:tab pos="8250238" algn="l"/>
                        </a:tabLs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Доля локальных перемещений, совершаемых пешком в течение дня, должна составлять по меньшей мере 60% в городе и 50% в пригородах.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extLst>
                  <a:ext uri="{0D108BD9-81ED-4DB2-BD59-A6C34878D82A}">
                    <a16:rowId xmlns:a16="http://schemas.microsoft.com/office/drawing/2014/main" val="148735663"/>
                  </a:ext>
                </a:extLst>
              </a:tr>
              <a:tr h="29325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Планируемые результаты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Комплексная система транспорта общего пользования на основе рациональной мультимодальной маршрутной сети (по возможности с использованием электрического транспорта), а также дорог и улиц, обеспечивающих привлекательное и надежное время в пути, привлекает больше пользователей и увеличивает пропускную способность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marL="169863" marR="0" indent="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50238" algn="l"/>
                        </a:tabLst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Более быстрые прогулки по городу будут удовлетворять потребности большего числа людей, тем самым увеличивая свободу выбора. </a:t>
                      </a:r>
                    </a:p>
                    <a:p>
                      <a:pPr marL="169863" marR="0" indent="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50238" algn="l"/>
                        </a:tabLst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Привлекательная и приятная уличная обстановка будет способствовать прогулкам как способу передвижения. </a:t>
                      </a:r>
                    </a:p>
                  </a:txBody>
                  <a:tcPr marL="56729" marR="56729" marT="0" marB="0"/>
                </a:tc>
                <a:extLst>
                  <a:ext uri="{0D108BD9-81ED-4DB2-BD59-A6C34878D82A}">
                    <a16:rowId xmlns:a16="http://schemas.microsoft.com/office/drawing/2014/main" val="634215645"/>
                  </a:ext>
                </a:extLst>
              </a:tr>
              <a:tr h="7109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Соответствие общему видению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Город, жители которого предпочитают транспорт общего пользования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marL="169863" marR="0" indent="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50238" algn="l"/>
                        </a:tabLst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Пешеходное движение является основополагающим для города, который связан и доступен для всех</a:t>
                      </a:r>
                    </a:p>
                  </a:txBody>
                  <a:tcPr marL="56729" marR="56729" marT="0" marB="0"/>
                </a:tc>
                <a:extLst>
                  <a:ext uri="{0D108BD9-81ED-4DB2-BD59-A6C34878D82A}">
                    <a16:rowId xmlns:a16="http://schemas.microsoft.com/office/drawing/2014/main" val="120041346"/>
                  </a:ext>
                </a:extLst>
              </a:tr>
              <a:tr h="26130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Основные меры, необходимые для достижения цели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Меры должны быть комплексными, в т.ч.: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развитие инфраструктуры (вкл. выделенные полосы)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совершенствование маршрутной сети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корректировка тарифной политики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обновление подвижного состава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маркетинг и т.д.</a:t>
                      </a: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marL="531813" indent="-255588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Расширение пространства для пешеходов на улицах с интенсивным пешеходным движением за счет других городских видов транспорта</a:t>
                      </a:r>
                    </a:p>
                    <a:p>
                      <a:pPr marL="531813" indent="-255588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Приоритет на регулируемых перекрестках высоким потокам пешеходов</a:t>
                      </a:r>
                    </a:p>
                    <a:p>
                      <a:pPr marL="531813" indent="-255588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Снижение скорости на дорогах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extLst>
                  <a:ext uri="{0D108BD9-81ED-4DB2-BD59-A6C34878D82A}">
                    <a16:rowId xmlns:a16="http://schemas.microsoft.com/office/drawing/2014/main" val="3011027930"/>
                  </a:ext>
                </a:extLst>
              </a:tr>
              <a:tr h="2292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Последствия при нереализации мероприятий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marL="342900" marR="0" indent="-34290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Увеличение загруженности дорожной и уличной сети</a:t>
                      </a:r>
                    </a:p>
                    <a:p>
                      <a:pPr marL="342900" marR="0" indent="-34290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Увеличение продолжительности периода пиковых часов </a:t>
                      </a:r>
                    </a:p>
                    <a:p>
                      <a:pPr marL="342900" marR="0" indent="-34290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Частые опоздания транспорта общего пользования</a:t>
                      </a: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marL="169863" marR="0" indent="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50238" algn="l"/>
                        </a:tabLst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Если меньше людей выбирают прогулку:</a:t>
                      </a:r>
                    </a:p>
                    <a:p>
                      <a:pPr marL="531813" marR="0" indent="-255588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будет увеличиваться перегрузка, вызванная транспортом.</a:t>
                      </a:r>
                    </a:p>
                    <a:p>
                      <a:pPr marL="531813" marR="0" indent="-255588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пешеходы будут чувствовать себя менее защищенными</a:t>
                      </a:r>
                    </a:p>
                    <a:p>
                      <a:pPr marL="531813" marR="0" indent="-255588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местные предприятия не будут пользоваться уличной средой, которая препятствует пешеходам или социальному взаимодействию</a:t>
                      </a:r>
                    </a:p>
                  </a:txBody>
                  <a:tcPr marL="56729" marR="56729" marT="0" marB="0"/>
                </a:tc>
                <a:extLst>
                  <a:ext uri="{0D108BD9-81ED-4DB2-BD59-A6C34878D82A}">
                    <a16:rowId xmlns:a16="http://schemas.microsoft.com/office/drawing/2014/main" val="478909089"/>
                  </a:ext>
                </a:extLst>
              </a:tr>
              <a:tr h="9578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Распределение ответственности 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Органы местного самоуправления в сфере транспорта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/>
                </a:tc>
                <a:tc>
                  <a:txBody>
                    <a:bodyPr/>
                    <a:lstStyle/>
                    <a:p>
                      <a:pPr marL="169863" marR="0" indent="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50238" algn="l"/>
                        </a:tabLst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Органы местного самоуправления в сфере транспорта</a:t>
                      </a:r>
                    </a:p>
                    <a:p>
                      <a:pPr marL="169863" marR="0" indent="0" algn="just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50238" algn="l"/>
                        </a:tabLst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Органы местного самоуправления в сфере градостроительства</a:t>
                      </a:r>
                    </a:p>
                  </a:txBody>
                  <a:tcPr marL="56729" marR="56729" marT="0" marB="0"/>
                </a:tc>
                <a:extLst>
                  <a:ext uri="{0D108BD9-81ED-4DB2-BD59-A6C34878D82A}">
                    <a16:rowId xmlns:a16="http://schemas.microsoft.com/office/drawing/2014/main" val="265187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09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развитию велосипедного движения и технических средств индивидуальной мобильности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E1D5AD0-D94A-4551-B717-9227D9355E63}"/>
              </a:ext>
            </a:extLst>
          </p:cNvPr>
          <p:cNvSpPr/>
          <p:nvPr/>
        </p:nvSpPr>
        <p:spPr>
          <a:xfrm>
            <a:off x="16245252" y="6737925"/>
            <a:ext cx="7678807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Двухполосное движение с разделительной полосой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C5EEDA-A026-4D7E-B189-6FB58E95D004}"/>
              </a:ext>
            </a:extLst>
          </p:cNvPr>
          <p:cNvSpPr/>
          <p:nvPr/>
        </p:nvSpPr>
        <p:spPr>
          <a:xfrm>
            <a:off x="16245254" y="2719560"/>
            <a:ext cx="7678806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Развитие дорожно-сервисной инфраструктуры, парковок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AE2DB91-0165-4814-B557-7E8FF6C84030}"/>
              </a:ext>
            </a:extLst>
          </p:cNvPr>
          <p:cNvSpPr/>
          <p:nvPr/>
        </p:nvSpPr>
        <p:spPr>
          <a:xfrm>
            <a:off x="6954515" y="3805464"/>
            <a:ext cx="7547327" cy="19523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Меры государственной поддержки предприятий – изготовителей велосипедов и других СИМ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F4F4275-1346-4C81-9374-E9131E6C16BC}"/>
              </a:ext>
            </a:extLst>
          </p:cNvPr>
          <p:cNvSpPr/>
          <p:nvPr/>
        </p:nvSpPr>
        <p:spPr>
          <a:xfrm>
            <a:off x="6836204" y="8474738"/>
            <a:ext cx="7622945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Развитие проката велосипедов и других СИМ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21D9807-493A-47B7-9A9A-B033A860387D}"/>
              </a:ext>
            </a:extLst>
          </p:cNvPr>
          <p:cNvSpPr/>
          <p:nvPr/>
        </p:nvSpPr>
        <p:spPr>
          <a:xfrm>
            <a:off x="16245253" y="4414630"/>
            <a:ext cx="7678807" cy="19523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Безопасные маршруты, минимум взаимодействия между различными  участниками дорожного движения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331980F-4DB0-4CBD-8D8D-37B5A54246BB}"/>
              </a:ext>
            </a:extLst>
          </p:cNvPr>
          <p:cNvSpPr/>
          <p:nvPr/>
        </p:nvSpPr>
        <p:spPr>
          <a:xfrm>
            <a:off x="6954515" y="2726863"/>
            <a:ext cx="7547327" cy="7264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Совершенствование НПА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9A1126-7F62-4F31-AF84-1E3BF36729C8}"/>
              </a:ext>
            </a:extLst>
          </p:cNvPr>
          <p:cNvSpPr/>
          <p:nvPr/>
        </p:nvSpPr>
        <p:spPr>
          <a:xfrm>
            <a:off x="6828542" y="10308989"/>
            <a:ext cx="7585136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Разработка нормативов на разные типы велодорожек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Рисунок 4" descr="Трехколесный велосипед">
            <a:extLst>
              <a:ext uri="{FF2B5EF4-FFF2-40B4-BE49-F238E27FC236}">
                <a16:creationId xmlns:a16="http://schemas.microsoft.com/office/drawing/2014/main" id="{0B64A6C4-4140-480F-9C1C-6E0ACAAE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5637" y="2726863"/>
            <a:ext cx="914400" cy="914400"/>
          </a:xfrm>
          <a:prstGeom prst="rect">
            <a:avLst/>
          </a:prstGeom>
        </p:spPr>
      </p:pic>
      <p:pic>
        <p:nvPicPr>
          <p:cNvPr id="11" name="Рисунок 10" descr="Трехколесный велосипед">
            <a:extLst>
              <a:ext uri="{FF2B5EF4-FFF2-40B4-BE49-F238E27FC236}">
                <a16:creationId xmlns:a16="http://schemas.microsoft.com/office/drawing/2014/main" id="{5534CBF0-F9C6-4022-A583-A6AA9E03B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8682" y="4244901"/>
            <a:ext cx="914400" cy="9144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8535EDB-3446-4667-96C0-290252EC1773}"/>
              </a:ext>
            </a:extLst>
          </p:cNvPr>
          <p:cNvSpPr/>
          <p:nvPr/>
        </p:nvSpPr>
        <p:spPr>
          <a:xfrm>
            <a:off x="6869983" y="6170431"/>
            <a:ext cx="7589166" cy="19523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Стимулирование использования велосипедов и других СИМ для доставки товаров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Рисунок 12" descr="Трехколесный велосипед">
            <a:extLst>
              <a:ext uri="{FF2B5EF4-FFF2-40B4-BE49-F238E27FC236}">
                <a16:creationId xmlns:a16="http://schemas.microsoft.com/office/drawing/2014/main" id="{D556B62C-25E1-4EE3-8E5C-C4427F81C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5791" y="6634913"/>
            <a:ext cx="914400" cy="914400"/>
          </a:xfrm>
          <a:prstGeom prst="rect">
            <a:avLst/>
          </a:prstGeom>
        </p:spPr>
      </p:pic>
      <p:pic>
        <p:nvPicPr>
          <p:cNvPr id="15" name="Рисунок 14" descr="Трехколесный велосипед">
            <a:extLst>
              <a:ext uri="{FF2B5EF4-FFF2-40B4-BE49-F238E27FC236}">
                <a16:creationId xmlns:a16="http://schemas.microsoft.com/office/drawing/2014/main" id="{BF1461F9-3983-4CCF-841B-A6A9A471A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4969" y="8476309"/>
            <a:ext cx="914400" cy="914400"/>
          </a:xfrm>
          <a:prstGeom prst="rect">
            <a:avLst/>
          </a:prstGeom>
        </p:spPr>
      </p:pic>
      <p:pic>
        <p:nvPicPr>
          <p:cNvPr id="17" name="Рисунок 16" descr="Трехколесный велосипед">
            <a:extLst>
              <a:ext uri="{FF2B5EF4-FFF2-40B4-BE49-F238E27FC236}">
                <a16:creationId xmlns:a16="http://schemas.microsoft.com/office/drawing/2014/main" id="{5A8C59CD-1395-4DD4-9EBE-E94AB2176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4142" y="10384355"/>
            <a:ext cx="914400" cy="914400"/>
          </a:xfrm>
          <a:prstGeom prst="rect">
            <a:avLst/>
          </a:prstGeom>
        </p:spPr>
      </p:pic>
      <p:pic>
        <p:nvPicPr>
          <p:cNvPr id="19" name="Рисунок 18" descr="Трехколесный велосипед">
            <a:extLst>
              <a:ext uri="{FF2B5EF4-FFF2-40B4-BE49-F238E27FC236}">
                <a16:creationId xmlns:a16="http://schemas.microsoft.com/office/drawing/2014/main" id="{D9B6CEDB-565A-49C1-AAB4-68C738BAA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0852" y="2881722"/>
            <a:ext cx="914400" cy="914400"/>
          </a:xfrm>
          <a:prstGeom prst="rect">
            <a:avLst/>
          </a:prstGeom>
        </p:spPr>
      </p:pic>
      <p:pic>
        <p:nvPicPr>
          <p:cNvPr id="21" name="Рисунок 20" descr="Трехколесный велосипед">
            <a:extLst>
              <a:ext uri="{FF2B5EF4-FFF2-40B4-BE49-F238E27FC236}">
                <a16:creationId xmlns:a16="http://schemas.microsoft.com/office/drawing/2014/main" id="{4C9F45FD-AE9F-4E3D-B8CB-5EAF494A4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0853" y="4905666"/>
            <a:ext cx="914400" cy="914400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E01B757-0490-425A-9B3F-F93652758CBD}"/>
              </a:ext>
            </a:extLst>
          </p:cNvPr>
          <p:cNvSpPr/>
          <p:nvPr/>
        </p:nvSpPr>
        <p:spPr>
          <a:xfrm>
            <a:off x="16338924" y="8474738"/>
            <a:ext cx="7585136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Дорожные знаки для велосипедов и других СИМ</a:t>
            </a:r>
          </a:p>
        </p:txBody>
      </p:sp>
      <p:pic>
        <p:nvPicPr>
          <p:cNvPr id="25" name="Рисунок 24" descr="Трехколесный велосипед">
            <a:extLst>
              <a:ext uri="{FF2B5EF4-FFF2-40B4-BE49-F238E27FC236}">
                <a16:creationId xmlns:a16="http://schemas.microsoft.com/office/drawing/2014/main" id="{9D160591-6947-40B1-B846-E2FF4BA78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0854" y="6989888"/>
            <a:ext cx="914400" cy="914400"/>
          </a:xfrm>
          <a:prstGeom prst="rect">
            <a:avLst/>
          </a:prstGeom>
        </p:spPr>
      </p:pic>
      <p:pic>
        <p:nvPicPr>
          <p:cNvPr id="27" name="Рисунок 26" descr="Трехколесный велосипед">
            <a:extLst>
              <a:ext uri="{FF2B5EF4-FFF2-40B4-BE49-F238E27FC236}">
                <a16:creationId xmlns:a16="http://schemas.microsoft.com/office/drawing/2014/main" id="{499D20DB-DA85-4B05-9BB8-E5895DAEC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0854" y="8708490"/>
            <a:ext cx="914400" cy="914400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9D4752F-899E-4DAE-B697-54CB0525B9B5}"/>
              </a:ext>
            </a:extLst>
          </p:cNvPr>
          <p:cNvSpPr/>
          <p:nvPr/>
        </p:nvSpPr>
        <p:spPr>
          <a:xfrm>
            <a:off x="16338924" y="10163111"/>
            <a:ext cx="7585136" cy="19523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Акции по стимулированию использования велосипедов и других СИМ</a:t>
            </a:r>
          </a:p>
        </p:txBody>
      </p:sp>
      <p:pic>
        <p:nvPicPr>
          <p:cNvPr id="30" name="Рисунок 29" descr="Трехколесный велосипед">
            <a:extLst>
              <a:ext uri="{FF2B5EF4-FFF2-40B4-BE49-F238E27FC236}">
                <a16:creationId xmlns:a16="http://schemas.microsoft.com/office/drawing/2014/main" id="{D5ABCA4F-62D4-452F-AFD7-5A9DEFC33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0854" y="10596842"/>
            <a:ext cx="914400" cy="9144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E1989A7-1B11-439D-A87B-181D235F4F74}"/>
              </a:ext>
            </a:extLst>
          </p:cNvPr>
          <p:cNvSpPr/>
          <p:nvPr/>
        </p:nvSpPr>
        <p:spPr>
          <a:xfrm>
            <a:off x="6030686" y="1585733"/>
            <a:ext cx="9233979" cy="72644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chemeClr val="tx2">
                    <a:lumMod val="10000"/>
                  </a:schemeClr>
                </a:solidFill>
              </a:rPr>
              <a:t>«Велосипед как подвозящий транспорт»</a:t>
            </a:r>
            <a:endParaRPr kumimoji="0" lang="ru-RU" sz="3600" b="1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C5626207-A403-4A28-9F3B-98168B2AD825}"/>
              </a:ext>
            </a:extLst>
          </p:cNvPr>
          <p:cNvSpPr/>
          <p:nvPr/>
        </p:nvSpPr>
        <p:spPr>
          <a:xfrm>
            <a:off x="16639222" y="1631968"/>
            <a:ext cx="6890865" cy="72644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chemeClr val="tx2">
                    <a:lumMod val="10000"/>
                  </a:schemeClr>
                </a:solidFill>
              </a:rPr>
              <a:t>«Маршрут, а не велодорожка»</a:t>
            </a:r>
            <a:endParaRPr kumimoji="0" lang="ru-RU" sz="3600" b="1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49161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6280338" y="5959930"/>
            <a:ext cx="1670593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Основное преимущество успокоения движения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: возможность одновременного сочетания контроля скорости и ограничения транзитного движения через территорию с обеспечением доступа автомобильного транспорта для обслуживания данной территории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9A2659-173D-47CA-AEB7-29C5AFF14421}"/>
              </a:ext>
            </a:extLst>
          </p:cNvPr>
          <p:cNvSpPr/>
          <p:nvPr/>
        </p:nvSpPr>
        <p:spPr>
          <a:xfrm>
            <a:off x="5504917" y="0"/>
            <a:ext cx="186735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использованию различных способов по успокоению движения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6585490-3171-4D07-8E3B-02008577F43B}"/>
              </a:ext>
            </a:extLst>
          </p:cNvPr>
          <p:cNvSpPr/>
          <p:nvPr/>
        </p:nvSpPr>
        <p:spPr>
          <a:xfrm>
            <a:off x="6223403" y="1320254"/>
            <a:ext cx="7547327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Инженерно-реконструктивные способы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9CD8E49-079A-47F6-AC43-8E4F12B7F35F}"/>
              </a:ext>
            </a:extLst>
          </p:cNvPr>
          <p:cNvSpPr/>
          <p:nvPr/>
        </p:nvSpPr>
        <p:spPr>
          <a:xfrm>
            <a:off x="14916203" y="1320254"/>
            <a:ext cx="7547327" cy="1339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Технические средства организации дорожного движения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AB4D4E4-086A-4B37-A230-774958BE3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14" y="8650337"/>
            <a:ext cx="5490837" cy="4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EA1AE3B4-00C4-4230-80D7-706BBA12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8650337"/>
            <a:ext cx="5490836" cy="4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21B0094-5871-4226-BE8D-B0CB09D6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684" y="8650336"/>
            <a:ext cx="5541931" cy="473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FDD871-76DE-4DB4-8A28-CB2FB0229BA1}"/>
              </a:ext>
            </a:extLst>
          </p:cNvPr>
          <p:cNvSpPr/>
          <p:nvPr/>
        </p:nvSpPr>
        <p:spPr>
          <a:xfrm>
            <a:off x="6654129" y="2991292"/>
            <a:ext cx="7176074" cy="2257028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Зигзагообразное движение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Приподнятый пешеходный переход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Канализирование движения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Отклонение траектории на перекрестке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Кольцевые пересечения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50CBDC-8652-4179-969D-C04F4BBFE37B}"/>
              </a:ext>
            </a:extLst>
          </p:cNvPr>
          <p:cNvSpPr/>
          <p:nvPr/>
        </p:nvSpPr>
        <p:spPr>
          <a:xfrm>
            <a:off x="15101829" y="2991292"/>
            <a:ext cx="7176074" cy="2257028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Шиканы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Искусственные неровности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Организация поочередного движения потоков по одной полосе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Поперечные шумовые полосы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7AD99767-0145-4DD3-8732-AFC5903F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0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004AAA6-40C2-474E-A910-20F15231F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327F454-B549-4557-8E42-B1693DC1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580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2017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6088566" y="2197467"/>
            <a:ext cx="167059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Эффективность применения средств успокоения движения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9A2659-173D-47CA-AEB7-29C5AFF14421}"/>
              </a:ext>
            </a:extLst>
          </p:cNvPr>
          <p:cNvSpPr/>
          <p:nvPr/>
        </p:nvSpPr>
        <p:spPr>
          <a:xfrm>
            <a:off x="5504917" y="0"/>
            <a:ext cx="18673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требованиям к обеспечению безопасности движения пешеходов при переходе дорог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5299A50-5443-44E0-8A54-66506D5F8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46513"/>
              </p:ext>
            </p:extLst>
          </p:nvPr>
        </p:nvGraphicFramePr>
        <p:xfrm>
          <a:off x="6088567" y="3258599"/>
          <a:ext cx="13515277" cy="82076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00125">
                  <a:extLst>
                    <a:ext uri="{9D8B030D-6E8A-4147-A177-3AD203B41FA5}">
                      <a16:colId xmlns:a16="http://schemas.microsoft.com/office/drawing/2014/main" val="3083997322"/>
                    </a:ext>
                  </a:extLst>
                </a:gridCol>
                <a:gridCol w="3561898">
                  <a:extLst>
                    <a:ext uri="{9D8B030D-6E8A-4147-A177-3AD203B41FA5}">
                      <a16:colId xmlns:a16="http://schemas.microsoft.com/office/drawing/2014/main" val="3899134675"/>
                    </a:ext>
                  </a:extLst>
                </a:gridCol>
                <a:gridCol w="3556119">
                  <a:extLst>
                    <a:ext uri="{9D8B030D-6E8A-4147-A177-3AD203B41FA5}">
                      <a16:colId xmlns:a16="http://schemas.microsoft.com/office/drawing/2014/main" val="1011650979"/>
                    </a:ext>
                  </a:extLst>
                </a:gridCol>
                <a:gridCol w="2997135">
                  <a:extLst>
                    <a:ext uri="{9D8B030D-6E8A-4147-A177-3AD203B41FA5}">
                      <a16:colId xmlns:a16="http://schemas.microsoft.com/office/drawing/2014/main" val="4116789721"/>
                    </a:ext>
                  </a:extLst>
                </a:gridCol>
              </a:tblGrid>
              <a:tr h="1999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Приёмы успокоения движения</a:t>
                      </a:r>
                      <a:endParaRPr lang="ru-RU" sz="28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Снижение скорости движения транспортных средств, %</a:t>
                      </a:r>
                      <a:endParaRPr lang="ru-RU" sz="28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Снижение интенсивности движения транспортных средств, %</a:t>
                      </a:r>
                      <a:endParaRPr lang="ru-RU" sz="28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Снижение количества ДТП, %</a:t>
                      </a:r>
                      <a:endParaRPr lang="ru-RU" sz="28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27326"/>
                  </a:ext>
                </a:extLst>
              </a:tr>
              <a:tr h="1305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Искусственные неровности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75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60032"/>
                  </a:ext>
                </a:extLst>
              </a:tr>
              <a:tr h="1305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Миникольцевые пересечения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82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03147"/>
                  </a:ext>
                </a:extLst>
              </a:tr>
              <a:tr h="650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Сужение проезжей части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74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68804"/>
                  </a:ext>
                </a:extLst>
              </a:tr>
              <a:tr h="1305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Закрытие половины проезжей части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42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72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36537"/>
                  </a:ext>
                </a:extLst>
              </a:tr>
              <a:tr h="1305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Диагональное отклонение на перекрестке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35</a:t>
                      </a:r>
                      <a:endParaRPr lang="ru-RU" sz="2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4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0113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6088566" y="1775224"/>
            <a:ext cx="16705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Методы успокоения движения классифицируют по форме реализации; уровню реализации; назначению; способу воздействия на транспортный поток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9A2659-173D-47CA-AEB7-29C5AFF14421}"/>
              </a:ext>
            </a:extLst>
          </p:cNvPr>
          <p:cNvSpPr/>
          <p:nvPr/>
        </p:nvSpPr>
        <p:spPr>
          <a:xfrm>
            <a:off x="5504917" y="0"/>
            <a:ext cx="18673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требованиям к обеспечению безопасности движения пешеходов при переходе дорог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B730B4-E1B0-484F-924C-FA3CCCA864B4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65" y="3420250"/>
            <a:ext cx="3612996" cy="268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DE69ED-B6D8-4D1E-9A1C-4AC9A4BF4D32}"/>
              </a:ext>
            </a:extLst>
          </p:cNvPr>
          <p:cNvPicPr/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51" y="3468654"/>
            <a:ext cx="3397988" cy="268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3AB4F6-191E-4136-888D-61E9B00F359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381" y="3060780"/>
            <a:ext cx="6860982" cy="323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CFF7C1-79CA-46B3-85F6-184E0C943C6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919" y="4915234"/>
            <a:ext cx="4348442" cy="514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5B3E07E-10F5-411B-ACEE-9593828E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11" y="8578977"/>
            <a:ext cx="5130555" cy="225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65B8D486-39B0-4F2F-9B24-94DB3369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66" y="10648091"/>
            <a:ext cx="5159099" cy="268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CBE67D4-B85C-43EC-8429-FD873E99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732" y="8762799"/>
            <a:ext cx="3292652" cy="330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D53B85E1-7639-499E-944B-3D96AF78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777" y="8762799"/>
            <a:ext cx="2960722" cy="323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007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504917" y="0"/>
            <a:ext cx="18673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способам обеспечения безопасности движения пешеходов при переходе дорог </a:t>
            </a:r>
          </a:p>
        </p:txBody>
      </p:sp>
      <p:sp>
        <p:nvSpPr>
          <p:cNvPr id="4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5FAF594E-31D3-45EE-A136-D340ADC393A6}"/>
              </a:ext>
            </a:extLst>
          </p:cNvPr>
          <p:cNvSpPr/>
          <p:nvPr/>
        </p:nvSpPr>
        <p:spPr>
          <a:xfrm>
            <a:off x="6124354" y="3264208"/>
            <a:ext cx="17820168" cy="9121477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Установление камер видеофиксации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Ограничение разрешенной скорости при приближении к переходам до 40 км/ч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Искусственные неровности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Разрывы на первой полосе движения в волнах и </a:t>
            </a:r>
            <a:r>
              <a:rPr lang="ru-RU" sz="3000" dirty="0" err="1">
                <a:solidFill>
                  <a:schemeClr val="tx2">
                    <a:lumMod val="10000"/>
                  </a:schemeClr>
                </a:solidFill>
              </a:rPr>
              <a:t>виброполосах</a:t>
            </a: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 для машин скорой помощи и транспорта общего пользования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Поднятие уровня дороги, где расположен переход, над уровнем остальной проезжей части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Дополнительное освещение в вечернее и ночное время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Обустройство пешеходных дорожек по обочине, отделенных ограждениями или удаленных от проезжей части более, чем на 2 м.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Установление максимального расстояния между пешеходными переходами в населенных пунктах от 120 до 150 м.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Обязывание ношения одежды со светоотражающими элементами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Социальные видеоролики по телевидению и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8463925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quare"/>
          <p:cNvSpPr/>
          <p:nvPr/>
        </p:nvSpPr>
        <p:spPr>
          <a:xfrm rot="5400000">
            <a:off x="21056059" y="3945128"/>
            <a:ext cx="603013" cy="61804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501"/>
          </a:p>
        </p:txBody>
      </p:sp>
      <p:pic>
        <p:nvPicPr>
          <p:cNvPr id="25" name="Picture Placeholder 28" descr="A large empty field&#10;&#10;Description generated with very high confidence">
            <a:extLst>
              <a:ext uri="{FF2B5EF4-FFF2-40B4-BE49-F238E27FC236}">
                <a16:creationId xmlns:a16="http://schemas.microsoft.com/office/drawing/2014/main" id="{D9C2C5EE-9380-4D90-8490-4ADFB1A55AE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20"/>
          <a:stretch/>
        </p:blipFill>
        <p:spPr>
          <a:xfrm>
            <a:off x="27879" y="-78720"/>
            <a:ext cx="6092835" cy="13794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7" name="Rectangle 12"/>
          <p:cNvSpPr/>
          <p:nvPr/>
        </p:nvSpPr>
        <p:spPr>
          <a:xfrm>
            <a:off x="693215" y="-78720"/>
            <a:ext cx="5427496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28" name="Square"/>
          <p:cNvSpPr/>
          <p:nvPr/>
        </p:nvSpPr>
        <p:spPr>
          <a:xfrm rot="5400000">
            <a:off x="943645" y="4035400"/>
            <a:ext cx="4809456" cy="512836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29" name="MEET…"/>
          <p:cNvSpPr txBox="1"/>
          <p:nvPr/>
        </p:nvSpPr>
        <p:spPr>
          <a:xfrm>
            <a:off x="763323" y="6033689"/>
            <a:ext cx="528728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Результаты этапа 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Square"/>
          <p:cNvSpPr/>
          <p:nvPr/>
        </p:nvSpPr>
        <p:spPr>
          <a:xfrm rot="5400000">
            <a:off x="720395" y="4062029"/>
            <a:ext cx="228603" cy="22860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9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9D6A188A-C68E-421C-AE7C-0E72A2B866C5}"/>
              </a:ext>
            </a:extLst>
          </p:cNvPr>
          <p:cNvSpPr/>
          <p:nvPr/>
        </p:nvSpPr>
        <p:spPr>
          <a:xfrm>
            <a:off x="6358271" y="129882"/>
            <a:ext cx="17820168" cy="3722359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3301" b="1" dirty="0">
                <a:solidFill>
                  <a:schemeClr val="accent4">
                    <a:lumMod val="75000"/>
                  </a:schemeClr>
                </a:solidFill>
              </a:rPr>
              <a:t>Анализ существующей практики обеспечения баланса характеристик застройки и провозной способности транспортной системы :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Требования, предписываемые ГК РФ в части транспортного обслуживания территории недостаточны, что приводит к значительным перегрузкам транспортных систем городов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Градостроительные регламенты при установке не учитывают транспортное обеспечение территорий</a:t>
            </a:r>
          </a:p>
        </p:txBody>
      </p:sp>
      <p:sp>
        <p:nvSpPr>
          <p:cNvPr id="10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B642778A-A188-4541-B4FA-161B5CDFFAD7}"/>
              </a:ext>
            </a:extLst>
          </p:cNvPr>
          <p:cNvSpPr/>
          <p:nvPr/>
        </p:nvSpPr>
        <p:spPr>
          <a:xfrm>
            <a:off x="6358271" y="3967187"/>
            <a:ext cx="17820168" cy="4824282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3301" b="1" dirty="0">
                <a:solidFill>
                  <a:schemeClr val="accent4">
                    <a:lumMod val="75000"/>
                  </a:schemeClr>
                </a:solidFill>
              </a:rPr>
              <a:t>Анализ нормативных правовых актов и нормативных технических документов в области технического регулирования градостроительной деятельности: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Градостроительные регламенты устанавливают параметры строительства объектов без учета требований к транспортному обеспечению территории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Не обеспечивается требование к обеспечению баланса застройки и транспортного планирования, что приводит к значительным потерям времени при поездках, неэффективному использованию пассажирского транспорта и перегрузкам транспортных систем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036836-63E1-4AB6-8584-D38312F0F917}"/>
              </a:ext>
            </a:extLst>
          </p:cNvPr>
          <p:cNvSpPr/>
          <p:nvPr/>
        </p:nvSpPr>
        <p:spPr>
          <a:xfrm>
            <a:off x="6358271" y="11378385"/>
            <a:ext cx="17997850" cy="231552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45" indent="-285745" algn="just">
              <a:spcBef>
                <a:spcPts val="301"/>
              </a:spcBef>
              <a:spcAft>
                <a:spcPts val="301"/>
              </a:spcAft>
              <a:buFont typeface="Wingdings" panose="05000000000000000000" pitchFamily="2" charset="2"/>
              <a:buChar char="§"/>
              <a:tabLst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Несбалансированность плотности застройки и транспортного обслуживания территории</a:t>
            </a:r>
          </a:p>
          <a:p>
            <a:pPr marL="285745" indent="-285745" algn="just">
              <a:spcBef>
                <a:spcPts val="301"/>
              </a:spcBef>
              <a:spcAft>
                <a:spcPts val="301"/>
              </a:spcAft>
              <a:buFont typeface="Wingdings" panose="05000000000000000000" pitchFamily="2" charset="2"/>
              <a:buChar char="§"/>
              <a:tabLst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или недостаточное развитие альтернативных способов передвижения</a:t>
            </a:r>
          </a:p>
          <a:p>
            <a:pPr marL="285745" indent="-285745" algn="just">
              <a:spcBef>
                <a:spcPts val="301"/>
              </a:spcBef>
              <a:spcAft>
                <a:spcPts val="301"/>
              </a:spcAft>
              <a:buFont typeface="Wingdings" panose="05000000000000000000" pitchFamily="2" charset="2"/>
              <a:buChar char="§"/>
              <a:tabLst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комплексной оценки генерации транспортного спроса новых районов различных функциональных зон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9D91C0-C18E-47CE-91E9-12E6419FCA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11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EC5E768F-F4F1-4DF7-86CF-669D046927BF}"/>
              </a:ext>
            </a:extLst>
          </p:cNvPr>
          <p:cNvSpPr/>
          <p:nvPr/>
        </p:nvSpPr>
        <p:spPr>
          <a:xfrm>
            <a:off x="6382220" y="8905683"/>
            <a:ext cx="17820168" cy="2528608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3301" b="1" dirty="0">
                <a:solidFill>
                  <a:schemeClr val="accent4">
                    <a:lumMod val="75000"/>
                  </a:schemeClr>
                </a:solidFill>
              </a:rPr>
              <a:t>Анализ механизма взаимодействия участников, осуществляющих деятельность в сфере градостроительства и транспорта: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Несогласованные действия разных ведомств, что приводит к низкой эффективности проводимых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318884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504917" y="0"/>
            <a:ext cx="18673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способам обеспечения безопасности движения пешеходов при переходе дорог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01A50-82AD-4F7B-AD45-111306893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958" y="1330894"/>
            <a:ext cx="17904768" cy="123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4346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504917" y="0"/>
            <a:ext cx="18673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способам обеспечения безопасности движения пешеходов при переходе дорог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1366B3-8360-40BC-8CB8-DCA70C2A49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10" y="2051126"/>
            <a:ext cx="5490836" cy="367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2D34DA-DE51-40A9-9A85-ECA40E2F70B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048076"/>
            <a:ext cx="5490836" cy="367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89A032-1324-480B-AA88-B1D3FC90BE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23" y="6857999"/>
            <a:ext cx="5490835" cy="380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8338C0-0155-402F-9830-33458DF2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780063"/>
            <a:ext cx="5490836" cy="38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9364F951-7918-47BD-9679-CF20AF02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089" y="8463774"/>
            <a:ext cx="5464547" cy="239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B0E73BC-E25F-4D80-84FB-ADE981CD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089" y="2048076"/>
            <a:ext cx="5560531" cy="36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BE8F5A-5328-4D67-8B39-3517DD4AE42A}"/>
              </a:ext>
            </a:extLst>
          </p:cNvPr>
          <p:cNvSpPr/>
          <p:nvPr/>
        </p:nvSpPr>
        <p:spPr>
          <a:xfrm>
            <a:off x="6066923" y="11718648"/>
            <a:ext cx="16705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Различные технические решения обеспечения безопасности движения пешеходов при переходе дорог</a:t>
            </a:r>
          </a:p>
        </p:txBody>
      </p:sp>
    </p:spTree>
    <p:extLst>
      <p:ext uri="{BB962C8B-B14F-4D97-AF65-F5344CB8AC3E}">
        <p14:creationId xmlns:p14="http://schemas.microsoft.com/office/powerpoint/2010/main" val="30791419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развитию транспортно-пересадочных узлов как элементов транспортной системы</a:t>
            </a:r>
          </a:p>
        </p:txBody>
      </p:sp>
      <p:sp>
        <p:nvSpPr>
          <p:cNvPr id="4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8BCDBEE5-BAB7-488A-A08D-39F429A53CAE}"/>
              </a:ext>
            </a:extLst>
          </p:cNvPr>
          <p:cNvSpPr/>
          <p:nvPr/>
        </p:nvSpPr>
        <p:spPr>
          <a:xfrm>
            <a:off x="5662909" y="1828697"/>
            <a:ext cx="18325149" cy="11692938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301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Рекомендации по планировке ТПУ в части минимизации негативного воздействия на окружающую среду: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организация маршрутов транспорта общего пользования и пересадка людей с учетом минимизации расстояния и времени движения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обеспечение безопасного и </a:t>
            </a:r>
            <a:r>
              <a:rPr lang="ru-RU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безбарьерного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перемещения всех групп граждан, включая маломобильные группы населения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оптимальное использование доступных площадей в целях снижения негативного воздействия на окружающую среду 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применение фотоэлементов путем интегрирования в оболочку здания – выработка электроэнергии и защита от прямых солнечных лучей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применение натуральных материалов в целях сокращения выбросов CO2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озеленение внешней и внутренней территории с целью минимизировать поглощение солнечной энергии и возникновения избыточного тепла, для улучшения местной экологической ситуации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максимальная герметичность для снижения теплопотери и энергозатраты на вентиляцию и кондиционирование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установка современного и эффективного оборудования для инженерных систем для повышения энергоэффективности объекта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кондиционирование с системой контроля качества воздуха и с функцией ионизации воздуха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использование возобновляемых источников энергии: солнечных коллекторов, фотоэлектрических модулей и ветроэнергетических установок</a:t>
            </a:r>
            <a:endParaRPr lang="ru-RU" sz="2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0539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определению инновационных направлений развития транспортных систем городских агломераций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0D488-BA93-4925-8048-801A887712F5}"/>
              </a:ext>
            </a:extLst>
          </p:cNvPr>
          <p:cNvSpPr txBox="1"/>
          <p:nvPr/>
        </p:nvSpPr>
        <p:spPr>
          <a:xfrm>
            <a:off x="12332967" y="1575720"/>
            <a:ext cx="11845470" cy="12611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301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Направления применения ИТС: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Использование:</a:t>
            </a:r>
          </a:p>
          <a:p>
            <a:pPr marL="615950" lvl="0" indent="-339725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295400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средств управления регулируемыми перекрестками</a:t>
            </a:r>
          </a:p>
          <a:p>
            <a:pPr marL="615950" lvl="0" indent="-339725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295400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«интеллектуальных» светофоров</a:t>
            </a:r>
          </a:p>
          <a:p>
            <a:pPr marL="615950" lvl="0" indent="-339725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295400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знаков с информацией о ситуации на дороге, наличии свободных парковочных мест или работе общественного транспорта в режиме реального времени;</a:t>
            </a:r>
          </a:p>
          <a:p>
            <a:pPr marL="615950" lvl="0" indent="-339725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295400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услуг по предоставлению информации при поездке на городском транспорте </a:t>
            </a:r>
          </a:p>
          <a:p>
            <a:pPr marL="615950" lvl="0" indent="-339725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295400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услуг по продаже единых билетов на поездки</a:t>
            </a:r>
          </a:p>
          <a:p>
            <a:pPr marL="342893" lvl="0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Источник электроэнергии для транспортных средств на базе умной электросети и/или посредством использования автобусов со скоростной подзарядкой на </a:t>
            </a:r>
            <a:r>
              <a:rPr lang="ru-RU" sz="3000" b="1" dirty="0" err="1">
                <a:solidFill>
                  <a:schemeClr val="tx2">
                    <a:lumMod val="10000"/>
                  </a:schemeClr>
                </a:solidFill>
              </a:rPr>
              <a:t>флеш</a:t>
            </a: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-станциях, метода индукционной подзарядки</a:t>
            </a:r>
          </a:p>
          <a:p>
            <a:pPr marL="342893" lvl="0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Более эффективное использование существующей инфраструктуры либо снижение потребности в строительстве слишком масштабной и неустойчивой инфраструктуры (организация движения автомобильных колонн)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Применение системы </a:t>
            </a:r>
            <a:r>
              <a:rPr lang="ru-RU" sz="3000" b="1" dirty="0" err="1">
                <a:solidFill>
                  <a:schemeClr val="tx2">
                    <a:lumMod val="10000"/>
                  </a:schemeClr>
                </a:solidFill>
              </a:rPr>
              <a:t>экоадаптивной</a:t>
            </a: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 балансировки и управления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Усовершенствованные навигационная система, система управления транспортными потоками, логистическая система, динамическая система выбора маршрута, динамическая система поиска парковочного места, адаптивная система поддержания скорости движения, система электронного взимания платы за пользование дорогами</a:t>
            </a:r>
          </a:p>
        </p:txBody>
      </p:sp>
      <p:sp>
        <p:nvSpPr>
          <p:cNvPr id="4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687730A4-6347-4C55-A3E2-C1E6B616F209}"/>
              </a:ext>
            </a:extLst>
          </p:cNvPr>
          <p:cNvSpPr/>
          <p:nvPr/>
        </p:nvSpPr>
        <p:spPr>
          <a:xfrm>
            <a:off x="5610171" y="2126250"/>
            <a:ext cx="6234499" cy="2326878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Обеспечение доступа к безопасным, доступным и устойчивым транспортным системам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63D54-DBD4-45F6-8AC7-B63177F8C3A0}"/>
              </a:ext>
            </a:extLst>
          </p:cNvPr>
          <p:cNvSpPr txBox="1"/>
          <p:nvPr/>
        </p:nvSpPr>
        <p:spPr>
          <a:xfrm>
            <a:off x="5705860" y="1509888"/>
            <a:ext cx="7883619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301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Montserrat Semi" charset="0"/>
                <a:cs typeface="Montserrat Semi" charset="0"/>
              </a:rPr>
              <a:t>Цели устойчивого развития:</a:t>
            </a:r>
            <a:endParaRPr lang="en-US" sz="3301" b="1" dirty="0">
              <a:solidFill>
                <a:schemeClr val="accent4">
                  <a:lumMod val="75000"/>
                </a:schemeClr>
              </a:solidFill>
              <a:latin typeface="+mj-lt"/>
              <a:ea typeface="Montserrat Semi" charset="0"/>
              <a:cs typeface="Montserrat Semi" charset="0"/>
            </a:endParaRPr>
          </a:p>
        </p:txBody>
      </p:sp>
      <p:sp>
        <p:nvSpPr>
          <p:cNvPr id="6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3B71445C-1EAC-4913-9584-159A24E3D429}"/>
              </a:ext>
            </a:extLst>
          </p:cNvPr>
          <p:cNvSpPr/>
          <p:nvPr/>
        </p:nvSpPr>
        <p:spPr>
          <a:xfrm>
            <a:off x="5626861" y="6049007"/>
            <a:ext cx="6234499" cy="2326878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Повышение энергоэффективности и увеличение доли энергии из возобновляемых источников</a:t>
            </a:r>
          </a:p>
        </p:txBody>
      </p:sp>
      <p:sp>
        <p:nvSpPr>
          <p:cNvPr id="8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AA351891-60C2-4BB4-B96A-97D39ABAAA0F}"/>
              </a:ext>
            </a:extLst>
          </p:cNvPr>
          <p:cNvSpPr/>
          <p:nvPr/>
        </p:nvSpPr>
        <p:spPr>
          <a:xfrm>
            <a:off x="5666961" y="8543900"/>
            <a:ext cx="6234499" cy="1305322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Развитие надежной и устойчивой инфраструктуры</a:t>
            </a:r>
          </a:p>
        </p:txBody>
      </p:sp>
      <p:sp>
        <p:nvSpPr>
          <p:cNvPr id="10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4E347E15-4108-481E-A356-3EA18422F1F9}"/>
              </a:ext>
            </a:extLst>
          </p:cNvPr>
          <p:cNvSpPr/>
          <p:nvPr/>
        </p:nvSpPr>
        <p:spPr>
          <a:xfrm>
            <a:off x="5666961" y="10096834"/>
            <a:ext cx="6234499" cy="1816100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Энергоэффективное распределение транспортных потоков </a:t>
            </a:r>
          </a:p>
        </p:txBody>
      </p:sp>
      <p:sp>
        <p:nvSpPr>
          <p:cNvPr id="12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ECACE7A3-3850-43C4-B42F-8F69CCFCFC9B}"/>
              </a:ext>
            </a:extLst>
          </p:cNvPr>
          <p:cNvSpPr/>
          <p:nvPr/>
        </p:nvSpPr>
        <p:spPr>
          <a:xfrm>
            <a:off x="5666960" y="12314711"/>
            <a:ext cx="6234499" cy="794544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Сокращение выбросов СО2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76829107-C16A-4C45-AE43-3BB7153A21BF}"/>
              </a:ext>
            </a:extLst>
          </p:cNvPr>
          <p:cNvSpPr/>
          <p:nvPr/>
        </p:nvSpPr>
        <p:spPr>
          <a:xfrm rot="16200000">
            <a:off x="11551061" y="2924593"/>
            <a:ext cx="1173951" cy="438950"/>
          </a:xfrm>
          <a:prstGeom prst="downArrow">
            <a:avLst/>
          </a:prstGeom>
          <a:solidFill>
            <a:schemeClr val="tx1"/>
          </a:solidFill>
          <a:ln w="635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481"/>
            <a:endParaRPr lang="ru-RU" sz="3600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5AF530BA-1DB5-45E5-B106-9DFA4B88F2CD}"/>
              </a:ext>
            </a:extLst>
          </p:cNvPr>
          <p:cNvSpPr/>
          <p:nvPr/>
        </p:nvSpPr>
        <p:spPr>
          <a:xfrm rot="16200000">
            <a:off x="11592349" y="6664278"/>
            <a:ext cx="1173951" cy="438950"/>
          </a:xfrm>
          <a:prstGeom prst="downArrow">
            <a:avLst/>
          </a:prstGeom>
          <a:solidFill>
            <a:schemeClr val="tx1"/>
          </a:solidFill>
          <a:ln w="635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481"/>
            <a:endParaRPr lang="ru-RU" sz="3600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3C259C98-4DFA-4DE6-8999-51A183D43682}"/>
              </a:ext>
            </a:extLst>
          </p:cNvPr>
          <p:cNvSpPr/>
          <p:nvPr/>
        </p:nvSpPr>
        <p:spPr>
          <a:xfrm rot="16200000">
            <a:off x="11632502" y="8862269"/>
            <a:ext cx="1173951" cy="438950"/>
          </a:xfrm>
          <a:prstGeom prst="downArrow">
            <a:avLst/>
          </a:prstGeom>
          <a:solidFill>
            <a:schemeClr val="tx1"/>
          </a:solidFill>
          <a:ln w="635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481"/>
            <a:endParaRPr lang="ru-RU" sz="3600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C6641F9F-8525-48D8-AF4B-CE9618DC8593}"/>
              </a:ext>
            </a:extLst>
          </p:cNvPr>
          <p:cNvSpPr/>
          <p:nvPr/>
        </p:nvSpPr>
        <p:spPr>
          <a:xfrm rot="16200000">
            <a:off x="11632503" y="10350056"/>
            <a:ext cx="1173951" cy="438950"/>
          </a:xfrm>
          <a:prstGeom prst="downArrow">
            <a:avLst/>
          </a:prstGeom>
          <a:solidFill>
            <a:schemeClr val="tx1"/>
          </a:solidFill>
          <a:ln w="635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481"/>
            <a:endParaRPr lang="ru-RU" sz="3600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FC43AD86-1D5E-49CC-B7DE-E087FB6D2C90}"/>
              </a:ext>
            </a:extLst>
          </p:cNvPr>
          <p:cNvSpPr/>
          <p:nvPr/>
        </p:nvSpPr>
        <p:spPr>
          <a:xfrm rot="16200000">
            <a:off x="11696005" y="12469179"/>
            <a:ext cx="1173951" cy="438950"/>
          </a:xfrm>
          <a:prstGeom prst="downArrow">
            <a:avLst/>
          </a:prstGeom>
          <a:solidFill>
            <a:schemeClr val="tx1"/>
          </a:solidFill>
          <a:ln w="635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481"/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49453280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нормативному правовому и организационному обеспечению непрерывного и координированного процесса планирования развития транспортной системы городской агломерации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591FD-C406-449D-8BE5-386EE7D1532C}"/>
              </a:ext>
            </a:extLst>
          </p:cNvPr>
          <p:cNvSpPr txBox="1"/>
          <p:nvPr/>
        </p:nvSpPr>
        <p:spPr>
          <a:xfrm>
            <a:off x="5853287" y="1926203"/>
            <a:ext cx="9627718" cy="116339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Проблемы планирования развития транспортной системы городской агломерации: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нормативного закрепления понятия «городская агломерация»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отдельного документа стратегического планирования в сфере развития транспортной системы на региональном и муниципальном уровне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координации между органами местного самоуправления разных муниципальных районов, входящих в городскую агломерацию, что усложняет процессы разработки документов транспортного планирования и реализацию включенных в них мероприятий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обоснованного и достоверного прогноза параметров дорожного движения и работы транспорта общего пользования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низкая степень увязки документов транспортного планирования с градостроительными документами, а также документов транспортного планирования между собой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295368" algn="l"/>
                <a:tab pos="630539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отсутствие единой базы данных о показателях работы транспортной системы, разрозненность имеющихся данных, отсутствие единых принципов сбора, агрегирования и хранения данных</a:t>
            </a:r>
          </a:p>
        </p:txBody>
      </p:sp>
      <p:sp>
        <p:nvSpPr>
          <p:cNvPr id="4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241849C8-3D5F-4762-9452-63337284E81A}"/>
              </a:ext>
            </a:extLst>
          </p:cNvPr>
          <p:cNvSpPr/>
          <p:nvPr/>
        </p:nvSpPr>
        <p:spPr>
          <a:xfrm>
            <a:off x="16113242" y="2134215"/>
            <a:ext cx="7739128" cy="11549063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Рекомендации: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нормативное закрепление понятия «городская агломерация»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разработка документа стратегического планирования в сфере развития транспортной системы на муниципальном уровне или раздела в стратегии социально-экономического развития 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создание проектного офиса по разработке и реализации  документов транспортного планирования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применение средств математического моделирования при планировании реализации мероприятий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создание системы транспортной статистики</a:t>
            </a:r>
          </a:p>
        </p:txBody>
      </p:sp>
    </p:spTree>
    <p:extLst>
      <p:ext uri="{BB962C8B-B14F-4D97-AF65-F5344CB8AC3E}">
        <p14:creationId xmlns:p14="http://schemas.microsoft.com/office/powerpoint/2010/main" val="83600433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формированию системы целевых показателей, используемых при планировании развития транспортных систем городских агломераций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15F7669-BC93-448F-A25B-B9B70E5CF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06527"/>
              </p:ext>
            </p:extLst>
          </p:nvPr>
        </p:nvGraphicFramePr>
        <p:xfrm>
          <a:off x="6060559" y="1424763"/>
          <a:ext cx="17905227" cy="1191815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659218">
                  <a:extLst>
                    <a:ext uri="{9D8B030D-6E8A-4147-A177-3AD203B41FA5}">
                      <a16:colId xmlns:a16="http://schemas.microsoft.com/office/drawing/2014/main" val="3754292749"/>
                    </a:ext>
                  </a:extLst>
                </a:gridCol>
                <a:gridCol w="6052035">
                  <a:extLst>
                    <a:ext uri="{9D8B030D-6E8A-4147-A177-3AD203B41FA5}">
                      <a16:colId xmlns:a16="http://schemas.microsoft.com/office/drawing/2014/main" val="854034603"/>
                    </a:ext>
                  </a:extLst>
                </a:gridCol>
                <a:gridCol w="2232474">
                  <a:extLst>
                    <a:ext uri="{9D8B030D-6E8A-4147-A177-3AD203B41FA5}">
                      <a16:colId xmlns:a16="http://schemas.microsoft.com/office/drawing/2014/main" val="2890008820"/>
                    </a:ext>
                  </a:extLst>
                </a:gridCol>
                <a:gridCol w="6983844">
                  <a:extLst>
                    <a:ext uri="{9D8B030D-6E8A-4147-A177-3AD203B41FA5}">
                      <a16:colId xmlns:a16="http://schemas.microsoft.com/office/drawing/2014/main" val="1240035224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342767449"/>
                    </a:ext>
                  </a:extLst>
                </a:gridCol>
              </a:tblGrid>
              <a:tr h="641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№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Наименование показателя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Методы установления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Расчет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Мониторинг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4252172689"/>
                  </a:ext>
                </a:extLst>
              </a:tr>
              <a:tr h="7732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1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Доля дорожной сети городских агломераций, находящаяся в нормативном состоянии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Наблюдение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В соответствии с наблюдаемыми характеристиками дорожной сети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Ежеквартально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2876469799"/>
                  </a:ext>
                </a:extLst>
              </a:tr>
              <a:tr h="9047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2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Индекс качества транспортной инфраструктуры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Транспортные обследования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Среднее взвешенное значение на объем транспортной работы индексов качества инфраструктуры различных видов транспорта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 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2586449686"/>
                  </a:ext>
                </a:extLst>
              </a:tr>
              <a:tr h="15621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3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Средний сетевой уровень обслуживания дорожного движения (в соответствии с ППРФ 1379) для периодов моделирования «сутки», «утренний пик», «вечерний пик»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Транспортные обследования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В соответствии с наблюдаемыми значениями основных параметров дорожного движения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Ежегодно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2352988817"/>
                  </a:ext>
                </a:extLst>
              </a:tr>
              <a:tr h="15621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4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Доля участков дорог с уровнем обслуживания дорожного движения </a:t>
                      </a:r>
                      <a:r>
                        <a:rPr lang="en-US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F</a:t>
                      </a: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 для периодов моделирования «сутки», «утренний пик», «вечерний пик» в общей протяженности дорог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Транспортные обследования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В соответствии с наблюдаемыми значениями основных параметров дорожного движения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Ежегодно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973452190"/>
                  </a:ext>
                </a:extLst>
              </a:tr>
              <a:tr h="11676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5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Средний сетевой временной индекс 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Транспортные обследования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Отношение средней технической скорости движения по участку дороги в условиях пиковой загрузки к средней технической скорости в условиях свободного движения 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Ежегодно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3963964560"/>
                  </a:ext>
                </a:extLst>
              </a:tr>
              <a:tr h="1036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6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Средняя скорость движения индивидуального транспорта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Транспортные обследования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Отношение протяженности участка дороги на среднее время движения индивидуального транспорта по участку дороги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Ежегодно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1982404404"/>
                  </a:ext>
                </a:extLst>
              </a:tr>
              <a:tr h="1036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7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Средняя скорость движения общественного транспорта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Транспортные обследования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Отношение протяженности участка дороги на среднее время движения общественного транспорта по участку дороги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Ежегодно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3612176800"/>
                  </a:ext>
                </a:extLst>
              </a:tr>
              <a:tr h="3787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8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Коэффициент пересадочности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Опросный метод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Среднее количество поездок в составе корреспонденции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Ежегодно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1810391174"/>
                  </a:ext>
                </a:extLst>
              </a:tr>
              <a:tr h="11676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9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Качество транспортного обслуживания населения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Транспортные обследования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Соответствие значений показателей качества транспортных услуг для населения значениям показателей Социального стандарта 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Ежегодно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721782357"/>
                  </a:ext>
                </a:extLst>
              </a:tr>
              <a:tr h="7732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10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Объем выбросов загрязняющих веществ в тоннах по группам веществ и в приведенных тоннах 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Транспортные обследования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В соответствии с приказом Росприроднадзора от 29.03.2019 № 116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Ежегодно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362232254"/>
                  </a:ext>
                </a:extLst>
              </a:tr>
              <a:tr h="9047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11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Число происшествий на транспорте на единицу транспортных средств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Статистика ГИБДД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Сумма аварийных происшествий на единицу транспортных средства на различных видах транспорта</a:t>
                      </a:r>
                      <a:endParaRPr lang="ru-RU" sz="20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Helvetica Light (Основной текст)"/>
                        </a:rPr>
                        <a:t>Ежеквартально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Helvetica Light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5" marR="30795" marT="0" marB="0"/>
                </a:tc>
                <a:extLst>
                  <a:ext uri="{0D108BD9-81ED-4DB2-BD59-A6C34878D82A}">
                    <a16:rowId xmlns:a16="http://schemas.microsoft.com/office/drawing/2014/main" val="72899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6341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требованиям к содержанию нормативных правовых документов регионального и муниципального уровня, обеспечивающих процесс транспортного планирования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AF44A-E37A-4ECF-B8A3-7093B9A389FA}"/>
              </a:ext>
            </a:extLst>
          </p:cNvPr>
          <p:cNvSpPr txBox="1"/>
          <p:nvPr/>
        </p:nvSpPr>
        <p:spPr>
          <a:xfrm>
            <a:off x="5720777" y="2364462"/>
            <a:ext cx="18076488" cy="9479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295368" algn="l"/>
                <a:tab pos="540373" algn="l"/>
              </a:tabLst>
            </a:pPr>
            <a:r>
              <a:rPr lang="ru-RU" sz="3400" b="1" dirty="0">
                <a:solidFill>
                  <a:schemeClr val="accent4">
                    <a:lumMod val="75000"/>
                  </a:schemeClr>
                </a:solidFill>
              </a:rPr>
              <a:t>Отражение в документах транспортного планирования аспектов, связанных с обеспечением экологической устойчивости транспорта: </a:t>
            </a:r>
          </a:p>
          <a:p>
            <a:pPr marL="342893" indent="-342893" algn="just"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95368" algn="l"/>
                <a:tab pos="449570" algn="l"/>
              </a:tabLst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необходимость унификации структуры и содержания документов в части, касающейся обеспечения экологической устойчивости транспортной инфраструктуры. Формулирование единой системы целей, задач и мероприятий, направленных на «экологизацию» транспорта</a:t>
            </a:r>
          </a:p>
          <a:p>
            <a:pPr marL="342893" indent="-342893" algn="just"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95368" algn="l"/>
                <a:tab pos="449570" algn="l"/>
              </a:tabLst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цели, задачи и мероприятия должны коррелировать с приоритетами социально-экономического развития регионального и муниципального уровня, а также ключевыми направления реализации транспортного развития, обозначенными в рамках государственных и муниципальных программ</a:t>
            </a:r>
          </a:p>
          <a:p>
            <a:pPr marL="342893" indent="-342893" algn="just"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95368" algn="l"/>
                <a:tab pos="449570" algn="l"/>
              </a:tabLst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цели развития транспортной инфраструктуры должны учитывать необходимость обеспечения устойчивого развития транспортной инфраструктуры</a:t>
            </a:r>
          </a:p>
          <a:p>
            <a:pPr marL="342893" indent="-342893" algn="just"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95368" algn="l"/>
                <a:tab pos="449570" algn="l"/>
              </a:tabLst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соответствующие цели устойчивого развития должны быть достигаться через решение задач, учитывающих экологическую устойчивость</a:t>
            </a:r>
          </a:p>
          <a:p>
            <a:pPr marL="342893" indent="-342893" algn="just"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95368" algn="l"/>
                <a:tab pos="449570" algn="l"/>
              </a:tabLst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в состав мероприятий документов транспортного планирования должны входить мероприятия по обеспечению устойчивости транспорта</a:t>
            </a:r>
          </a:p>
          <a:p>
            <a:pPr marL="342893" indent="-342893" algn="just"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95368" algn="l"/>
                <a:tab pos="449570" algn="l"/>
              </a:tabLst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в рамках документов транспортного планирования должны быть сформированы механизмы, позволяющие оценить эффективность реализации мероприятий по обеспечению экологической устойчивости транспортной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08383473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структуре и содержанию проектов типовых нормативных правовых актов регионального и муниципального уровня, с целью создания правовой и организационной основы обеспечению экологической устойчивости и эффективности функционирования транспортных систем городских агломераций</a:t>
            </a:r>
          </a:p>
        </p:txBody>
      </p:sp>
      <p:sp>
        <p:nvSpPr>
          <p:cNvPr id="3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0FEC78D0-339A-4716-9401-7B8CF0F75336}"/>
              </a:ext>
            </a:extLst>
          </p:cNvPr>
          <p:cNvSpPr/>
          <p:nvPr/>
        </p:nvSpPr>
        <p:spPr>
          <a:xfrm>
            <a:off x="6105777" y="2938736"/>
            <a:ext cx="17820168" cy="10553978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</a:rPr>
              <a:t>Предложения по корректировке документов стратегического планирования в целях обеспечения экологической устойчивости и эффективности функционирования транспортных систем городских агломераций:</a:t>
            </a:r>
          </a:p>
          <a:p>
            <a:pPr marL="1339850" indent="-446088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09625" algn="l"/>
                <a:tab pos="1254125" algn="l"/>
              </a:tabLst>
            </a:pPr>
            <a:r>
              <a:rPr lang="ru-RU" sz="2600" i="1" dirty="0">
                <a:solidFill>
                  <a:schemeClr val="tx2">
                    <a:lumMod val="10000"/>
                  </a:schemeClr>
                </a:solidFill>
              </a:rPr>
              <a:t>стратегий социально-экономического развития</a:t>
            </a:r>
          </a:p>
          <a:p>
            <a:pPr marL="1339850" indent="-446088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09625" algn="l"/>
                <a:tab pos="1254125" algn="l"/>
              </a:tabLst>
            </a:pPr>
            <a:r>
              <a:rPr lang="ru-RU" sz="2600" i="1" dirty="0">
                <a:solidFill>
                  <a:schemeClr val="tx2">
                    <a:lumMod val="10000"/>
                  </a:schemeClr>
                </a:solidFill>
              </a:rPr>
              <a:t>государственных и муниципальных программ в сфере развития транспорта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</a:rPr>
              <a:t>Предложения по структуре и содержанию программ комплексного развития транспортной инфраструктуры (ПКРТИ):</a:t>
            </a:r>
          </a:p>
          <a:p>
            <a:pPr marL="1339850" indent="-446088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09625" algn="l"/>
                <a:tab pos="1254125" algn="l"/>
              </a:tabLst>
            </a:pPr>
            <a:r>
              <a:rPr lang="ru-RU" sz="2600" i="1" dirty="0">
                <a:solidFill>
                  <a:schemeClr val="tx2">
                    <a:lumMod val="10000"/>
                  </a:schemeClr>
                </a:solidFill>
              </a:rPr>
              <a:t>мероприятия по развитию пеших передвижений, велосипедного движения и технических средств индивидуальной мобильности</a:t>
            </a:r>
          </a:p>
          <a:p>
            <a:pPr marL="1339850" indent="-446088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09625" algn="l"/>
                <a:tab pos="1254125" algn="l"/>
              </a:tabLst>
            </a:pPr>
            <a:r>
              <a:rPr lang="ru-RU" sz="2600" i="1" dirty="0">
                <a:solidFill>
                  <a:schemeClr val="tx2">
                    <a:lumMod val="10000"/>
                  </a:schemeClr>
                </a:solidFill>
              </a:rPr>
              <a:t>мероприятия по развитию транспорта общего пользования, созданию транспортно-пересадочных узлов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</a:rPr>
              <a:t>Предложения по структуре и содержанию комплексных схем транспортного обслуживания населения общественным транспортом (КСОТ):</a:t>
            </a:r>
          </a:p>
          <a:p>
            <a:pPr marL="1339850" indent="-446088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09625" algn="l"/>
                <a:tab pos="1254125" algn="l"/>
              </a:tabLst>
            </a:pPr>
            <a:r>
              <a:rPr lang="ru-RU" sz="2600" i="1" dirty="0">
                <a:solidFill>
                  <a:schemeClr val="tx2">
                    <a:lumMod val="10000"/>
                  </a:schemeClr>
                </a:solidFill>
              </a:rPr>
              <a:t>предложения по включению мероприятий по успокоению движения 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</a:rPr>
              <a:t>Предложения по структуре и содержанию комплексных схем организации дорожного движения (КСОДД)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600" dirty="0">
                <a:solidFill>
                  <a:schemeClr val="tx2">
                    <a:lumMod val="10000"/>
                  </a:schemeClr>
                </a:solidFill>
              </a:rPr>
              <a:t>Предложения по закреплению инструментов оценки эффективности мероприятий документов транспортного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91959558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структуре и содержанию проектов документов о внесении изменений в действующие нормативные правовые акты</a:t>
            </a:r>
          </a:p>
        </p:txBody>
      </p:sp>
      <p:sp>
        <p:nvSpPr>
          <p:cNvPr id="3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1B3DBA2F-38ED-416E-9B51-1166A45A32ED}"/>
              </a:ext>
            </a:extLst>
          </p:cNvPr>
          <p:cNvSpPr/>
          <p:nvPr/>
        </p:nvSpPr>
        <p:spPr>
          <a:xfrm>
            <a:off x="5957501" y="1953681"/>
            <a:ext cx="7652173" cy="1713944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Федеральный закон от 28.06.2014 № 172-ФЗ «О стратегическом планировании в Российской Федерации»</a:t>
            </a:r>
          </a:p>
        </p:txBody>
      </p:sp>
      <p:sp>
        <p:nvSpPr>
          <p:cNvPr id="4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82D90AE3-67EC-4D88-8E70-8856FAD55056}"/>
              </a:ext>
            </a:extLst>
          </p:cNvPr>
          <p:cNvSpPr/>
          <p:nvPr/>
        </p:nvSpPr>
        <p:spPr>
          <a:xfrm>
            <a:off x="5957501" y="4105473"/>
            <a:ext cx="7652173" cy="2667397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Федеральный закон от 29.12.2017 № 443-ФЗ «Об организации дорожного движения в Российской Федерации и о внесении изменений в отдельные законодательные акты Российской Федерации»</a:t>
            </a:r>
          </a:p>
        </p:txBody>
      </p:sp>
      <p:sp>
        <p:nvSpPr>
          <p:cNvPr id="5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71B97DB7-1F0C-4F65-B328-59A44AAF268A}"/>
              </a:ext>
            </a:extLst>
          </p:cNvPr>
          <p:cNvSpPr/>
          <p:nvPr/>
        </p:nvSpPr>
        <p:spPr>
          <a:xfrm>
            <a:off x="5957501" y="7261796"/>
            <a:ext cx="7652173" cy="3144123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постановление Правительства Российской Федерации от 25.12.2015 № 1440 «Об утверждении требований к программам комплексного развития транспортной инфраструктуры поселений, городских округов»</a:t>
            </a:r>
          </a:p>
        </p:txBody>
      </p:sp>
      <p:sp>
        <p:nvSpPr>
          <p:cNvPr id="6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6E1DC4D4-D3CA-4BCB-91E2-75ADFA28FB47}"/>
              </a:ext>
            </a:extLst>
          </p:cNvPr>
          <p:cNvSpPr/>
          <p:nvPr/>
        </p:nvSpPr>
        <p:spPr>
          <a:xfrm>
            <a:off x="5957501" y="10911162"/>
            <a:ext cx="7652173" cy="2190671"/>
          </a:xfrm>
          <a:prstGeom prst="round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  <a:tabLst>
                <a:tab pos="450205" algn="l"/>
                <a:tab pos="810241" algn="l"/>
              </a:tabLst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приказ Минтранса России от 26.12.2018 № 480 «Об утверждении Правил подготовки проектов и схем организации дорожного движения»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1B39C-431E-4ADC-9496-9CF57B5DA7A4}"/>
              </a:ext>
            </a:extLst>
          </p:cNvPr>
          <p:cNvSpPr txBox="1"/>
          <p:nvPr/>
        </p:nvSpPr>
        <p:spPr>
          <a:xfrm>
            <a:off x="14033904" y="1552201"/>
            <a:ext cx="9542020" cy="117878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закрепление  необходимости учета положений документов транспортного планирования при разработке и реализации стратегий СЭР муниципальных образований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требования в части разработки транспортной стратегии муниципального образования в качестве самостоятельного документа 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конкретизация полномочий по обеспечению эффективности мероприятий по ОДД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включение в состав ПКРТИ мероприятий по успокоению движения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включение в состав ПКРТИ мероприятий по созданию инфраструктуры для развития </a:t>
            </a:r>
            <a:r>
              <a:rPr lang="ru-RU" sz="3000" dirty="0" err="1">
                <a:solidFill>
                  <a:schemeClr val="tx2">
                    <a:lumMod val="10000"/>
                  </a:schemeClr>
                </a:solidFill>
              </a:rPr>
              <a:t>немоторизированных</a:t>
            </a: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 видов транспорта (передвижения) и средств малой мобильности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включение в состав КСОДД мероприятий по успокоению движения, повышению безопасности пешеходов на переходах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закрепление в ПКРТИ целевого показателя «снижение вредного воздействия транспорта на окружающую среду»</a:t>
            </a:r>
          </a:p>
          <a:p>
            <a:pPr marL="342893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закрепление необходимости проведения оценки социально-экологической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7768193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486340" y="4772722"/>
            <a:ext cx="1832514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500" b="1" dirty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73543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quare"/>
          <p:cNvSpPr/>
          <p:nvPr/>
        </p:nvSpPr>
        <p:spPr>
          <a:xfrm rot="5400000">
            <a:off x="21056059" y="3945128"/>
            <a:ext cx="603013" cy="61804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501"/>
          </a:p>
        </p:txBody>
      </p:sp>
      <p:pic>
        <p:nvPicPr>
          <p:cNvPr id="25" name="Picture Placeholder 28" descr="A large empty field&#10;&#10;Description generated with very high confidence">
            <a:extLst>
              <a:ext uri="{FF2B5EF4-FFF2-40B4-BE49-F238E27FC236}">
                <a16:creationId xmlns:a16="http://schemas.microsoft.com/office/drawing/2014/main" id="{D9C2C5EE-9380-4D90-8490-4ADFB1A55AE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20"/>
          <a:stretch/>
        </p:blipFill>
        <p:spPr>
          <a:xfrm>
            <a:off x="27879" y="-78720"/>
            <a:ext cx="6092835" cy="13794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7" name="Rectangle 12"/>
          <p:cNvSpPr/>
          <p:nvPr/>
        </p:nvSpPr>
        <p:spPr>
          <a:xfrm>
            <a:off x="693215" y="-78720"/>
            <a:ext cx="5427496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28" name="Square"/>
          <p:cNvSpPr/>
          <p:nvPr/>
        </p:nvSpPr>
        <p:spPr>
          <a:xfrm rot="5400000">
            <a:off x="943645" y="4035400"/>
            <a:ext cx="4809456" cy="512836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29" name="MEET…"/>
          <p:cNvSpPr txBox="1"/>
          <p:nvPr/>
        </p:nvSpPr>
        <p:spPr>
          <a:xfrm>
            <a:off x="763323" y="6033689"/>
            <a:ext cx="528728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Результаты этапа 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Square"/>
          <p:cNvSpPr/>
          <p:nvPr/>
        </p:nvSpPr>
        <p:spPr>
          <a:xfrm rot="5400000">
            <a:off x="720395" y="4062029"/>
            <a:ext cx="228603" cy="22860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9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9D6A188A-C68E-421C-AE7C-0E72A2B866C5}"/>
              </a:ext>
            </a:extLst>
          </p:cNvPr>
          <p:cNvSpPr/>
          <p:nvPr/>
        </p:nvSpPr>
        <p:spPr>
          <a:xfrm>
            <a:off x="6358271" y="163637"/>
            <a:ext cx="17820168" cy="2547280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3301" b="1" dirty="0">
                <a:solidFill>
                  <a:schemeClr val="accent4">
                    <a:lumMod val="75000"/>
                  </a:schemeClr>
                </a:solidFill>
              </a:rPr>
              <a:t>Методика и результаты транспортных обследований отдельных городских зон в целях разработки научно обоснованных предложений по составу и содержанию проекта рекомендаций по обеспечению баланса характеристик застройки и транспортного планирования</a:t>
            </a:r>
            <a:endParaRPr lang="ru-RU" sz="3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B642778A-A188-4541-B4FA-161B5CDFFAD7}"/>
              </a:ext>
            </a:extLst>
          </p:cNvPr>
          <p:cNvSpPr/>
          <p:nvPr/>
        </p:nvSpPr>
        <p:spPr>
          <a:xfrm>
            <a:off x="6381684" y="2958307"/>
            <a:ext cx="17796756" cy="8405533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3301" b="1" dirty="0">
                <a:solidFill>
                  <a:schemeClr val="accent4">
                    <a:lumMod val="75000"/>
                  </a:schemeClr>
                </a:solidFill>
              </a:rPr>
              <a:t>Научно обоснованные предложения по составу и содержанию проекта рекомендаций по обеспечению баланса характеристик застройки и транспортного планирования: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Подходы по увязке плотности застройки, плотности проживающего населения и показателей транспортного обслуживания населения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Определение видов транспорта для обслуживания отдельных территорий, их провозной возможности, необходимых для транспортного обслуживания существующей и проектируемой застройки, и пропускной способности объектов транспортной инфраструктуры для существующей и перспективной застройки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Оценка уровня транспортного обслуживания проектируемой территории пассажирским транспортом общего пользования и использования индивидуального транспорта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Нормирование показателей транспортного обслуживания населения (время, качество, доступность) по всем видам транспорта, параметров объектов транспортной инфраструктуры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Обеспечение транспортной доступности объектов застройки территории</a:t>
            </a:r>
          </a:p>
        </p:txBody>
      </p:sp>
      <p:sp>
        <p:nvSpPr>
          <p:cNvPr id="11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EC5E768F-F4F1-4DF7-86CF-669D046927BF}"/>
              </a:ext>
            </a:extLst>
          </p:cNvPr>
          <p:cNvSpPr/>
          <p:nvPr/>
        </p:nvSpPr>
        <p:spPr>
          <a:xfrm>
            <a:off x="6358271" y="11611230"/>
            <a:ext cx="17820168" cy="1941069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3301" b="1" dirty="0">
                <a:solidFill>
                  <a:schemeClr val="accent4">
                    <a:lumMod val="75000"/>
                  </a:schemeClr>
                </a:solidFill>
              </a:rPr>
              <a:t>Формирование предложений по внесению изменений в действующее нормативные правовые акты и методические, нормативно-технические документы по обеспечению баланса характеристик застройки и транспортного планирования</a:t>
            </a:r>
            <a:endParaRPr lang="ru-RU" sz="3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059104-558E-4D08-A592-079D4CDB0A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0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quare"/>
          <p:cNvSpPr/>
          <p:nvPr/>
        </p:nvSpPr>
        <p:spPr>
          <a:xfrm rot="5400000">
            <a:off x="21056059" y="3945128"/>
            <a:ext cx="603013" cy="61804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501"/>
          </a:p>
        </p:txBody>
      </p:sp>
      <p:sp>
        <p:nvSpPr>
          <p:cNvPr id="66" name="Прямоугольник с двумя усеченными противолежащими углами 65"/>
          <p:cNvSpPr/>
          <p:nvPr/>
        </p:nvSpPr>
        <p:spPr>
          <a:xfrm>
            <a:off x="6400800" y="916644"/>
            <a:ext cx="17671312" cy="3088677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301" b="1" dirty="0">
                <a:solidFill>
                  <a:schemeClr val="accent4">
                    <a:lumMod val="75000"/>
                  </a:schemeClr>
                </a:solidFill>
              </a:rPr>
              <a:t>Цель работы:</a:t>
            </a:r>
          </a:p>
          <a:p>
            <a:pPr algn="just"/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Разработка научно обоснованных предложений по установлению требований в сфере транспортного планирования в целях обеспечения баланса характеристик застройки и провозной возможности транспортной системы на всех этапах градостроительной деятельности, в том числе в целях обеспечения экологически устойчивого и эффективного функционирования транспортных систем городов.</a:t>
            </a:r>
          </a:p>
        </p:txBody>
      </p:sp>
      <p:pic>
        <p:nvPicPr>
          <p:cNvPr id="25" name="Picture Placeholder 28" descr="A large empty field&#10;&#10;Description generated with very high confidence">
            <a:extLst>
              <a:ext uri="{FF2B5EF4-FFF2-40B4-BE49-F238E27FC236}">
                <a16:creationId xmlns:a16="http://schemas.microsoft.com/office/drawing/2014/main" id="{D9C2C5EE-9380-4D90-8490-4ADFB1A55AE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20"/>
          <a:stretch/>
        </p:blipFill>
        <p:spPr>
          <a:xfrm>
            <a:off x="27879" y="-78720"/>
            <a:ext cx="6092835" cy="13794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7" name="Rectangle 12"/>
          <p:cNvSpPr/>
          <p:nvPr/>
        </p:nvSpPr>
        <p:spPr>
          <a:xfrm>
            <a:off x="693215" y="-78720"/>
            <a:ext cx="5427496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28" name="Square"/>
          <p:cNvSpPr/>
          <p:nvPr/>
        </p:nvSpPr>
        <p:spPr>
          <a:xfrm rot="5400000">
            <a:off x="943645" y="4035400"/>
            <a:ext cx="4809456" cy="512836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29" name="MEET…"/>
          <p:cNvSpPr txBox="1"/>
          <p:nvPr/>
        </p:nvSpPr>
        <p:spPr>
          <a:xfrm>
            <a:off x="763323" y="6033689"/>
            <a:ext cx="528728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Цель и задачи работы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Square"/>
          <p:cNvSpPr/>
          <p:nvPr/>
        </p:nvSpPr>
        <p:spPr>
          <a:xfrm rot="5400000">
            <a:off x="720395" y="4062029"/>
            <a:ext cx="228603" cy="22860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9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9D6A188A-C68E-421C-AE7C-0E72A2B866C5}"/>
              </a:ext>
            </a:extLst>
          </p:cNvPr>
          <p:cNvSpPr/>
          <p:nvPr/>
        </p:nvSpPr>
        <p:spPr>
          <a:xfrm>
            <a:off x="6400800" y="5234749"/>
            <a:ext cx="17671312" cy="7367813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301" b="1" dirty="0">
                <a:solidFill>
                  <a:schemeClr val="accent4">
                    <a:lumMod val="75000"/>
                  </a:schemeClr>
                </a:solidFill>
              </a:rPr>
              <a:t>Основные задачи этапа 3: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разработка научно обоснованных рекомендаций по организационному, нормативному и методическому обеспечению функционирования экологически устойчивых и эффективных транспортных систем городских агломераций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разработка научно обоснованных предложений по структуре и содержанию проектов документов о внесении изменений в действующие нормативные правовые акты и методические документы, регулирующие вопросы планирования развития транспортных систем городских агломераций</a:t>
            </a:r>
          </a:p>
          <a:p>
            <a:pPr marL="342893" indent="-342893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формирование научно обоснованных предложений по структуре и содержанию проектов типовых нормативных правовых актов регионального и муниципального уровня с целью создания правовой и организационной основы обеспечению экологической устойчивости и эффективности функционирования транспортных систем городских агломераций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576AB7-D8F5-412D-AAD2-426B141833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686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504917" y="0"/>
            <a:ext cx="18673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управлению транспортным спросом для снижения воздействия транспортной системы агломерации на окружающую среду и здоровье населения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87AB2195-5D22-4E86-93AB-D36A3700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82" y="9144001"/>
            <a:ext cx="10584116" cy="36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5C0D27-C71F-4064-A4BB-ECC787B86C8D}"/>
              </a:ext>
            </a:extLst>
          </p:cNvPr>
          <p:cNvSpPr/>
          <p:nvPr/>
        </p:nvSpPr>
        <p:spPr>
          <a:xfrm>
            <a:off x="5954172" y="1706849"/>
            <a:ext cx="10486452" cy="601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Регулирование транспортного спроса :</a:t>
            </a:r>
          </a:p>
          <a:p>
            <a:pPr marL="457200" indent="-4572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8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транспортных потоков с более загруженных участков улично-дорожной сети на менее загруженные</a:t>
            </a:r>
          </a:p>
          <a:p>
            <a:pPr marL="457200" indent="-4572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8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во времени транспортных потоков (изменение начала и окончания работы)</a:t>
            </a:r>
          </a:p>
          <a:p>
            <a:pPr marL="457200" indent="-4572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8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проектов застройки территории, позволяющей жителям отказаться от части поездок</a:t>
            </a:r>
          </a:p>
          <a:p>
            <a:pPr marL="457200" indent="-457200" algn="just" defTabSz="914400" hangingPunct="1">
              <a:buFont typeface="Wingdings" panose="05000000000000000000" pitchFamily="2" charset="2"/>
              <a:buChar char="§"/>
            </a:pPr>
            <a:r>
              <a:rPr lang="ru-RU" sz="28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территорий, ориентированное на городской транспорт общего пользования (</a:t>
            </a:r>
            <a:r>
              <a:rPr lang="en-US" sz="28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transit oriented development</a:t>
            </a:r>
            <a:r>
              <a:rPr lang="ru-RU" sz="28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включая формирование привлекательной и комфортной среды, в которой размещается инфраструктура городского транспорта общего пользования и т.д.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5C5BA1-1CCA-4DE9-88DD-4BE477401673}"/>
              </a:ext>
            </a:extLst>
          </p:cNvPr>
          <p:cNvSpPr/>
          <p:nvPr/>
        </p:nvSpPr>
        <p:spPr>
          <a:xfrm>
            <a:off x="16889879" y="1719935"/>
            <a:ext cx="7060018" cy="845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Возможные виды ограничений движения транспортных средств:</a:t>
            </a:r>
          </a:p>
          <a:p>
            <a:pPr marL="342900" indent="-3429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30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платы за въезд на отдельные городские территории</a:t>
            </a:r>
          </a:p>
          <a:p>
            <a:pPr marL="342900" indent="-3429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30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административный запрет парковки ТС на проезжей части</a:t>
            </a:r>
          </a:p>
          <a:p>
            <a:pPr marL="342900" indent="-3429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30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ограничение времени парковки ТС и введение дифференцированных ставок при её оплате</a:t>
            </a:r>
          </a:p>
          <a:p>
            <a:pPr marL="342900" indent="-3429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30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зон низких уровнем выбросов в городах</a:t>
            </a:r>
          </a:p>
          <a:p>
            <a:pPr marL="342900" indent="-3429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30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расширение пешеходных зон с полным запретом движения автомобильного транспорта</a:t>
            </a:r>
          </a:p>
          <a:p>
            <a:pPr marL="342900" indent="-342900" algn="just" defTabSz="914400" hangingPunct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30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выделение полос для общественного транспорта и </a:t>
            </a:r>
            <a:r>
              <a:rPr lang="ru-RU" sz="30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немоторизированного</a:t>
            </a:r>
            <a:r>
              <a:rPr lang="ru-RU" sz="30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34816636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мероприятиям, направленным на снижение воздействия транспортной системы агломерации на окружающую среду и здоровье населения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809AA1B-8867-4F2C-9200-F9B14001D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98418"/>
              </p:ext>
            </p:extLst>
          </p:nvPr>
        </p:nvGraphicFramePr>
        <p:xfrm>
          <a:off x="6280339" y="1305199"/>
          <a:ext cx="17664181" cy="120690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54001">
                  <a:extLst>
                    <a:ext uri="{9D8B030D-6E8A-4147-A177-3AD203B41FA5}">
                      <a16:colId xmlns:a16="http://schemas.microsoft.com/office/drawing/2014/main" val="1559414236"/>
                    </a:ext>
                  </a:extLst>
                </a:gridCol>
                <a:gridCol w="2569334">
                  <a:extLst>
                    <a:ext uri="{9D8B030D-6E8A-4147-A177-3AD203B41FA5}">
                      <a16:colId xmlns:a16="http://schemas.microsoft.com/office/drawing/2014/main" val="3908020950"/>
                    </a:ext>
                  </a:extLst>
                </a:gridCol>
                <a:gridCol w="2569334">
                  <a:extLst>
                    <a:ext uri="{9D8B030D-6E8A-4147-A177-3AD203B41FA5}">
                      <a16:colId xmlns:a16="http://schemas.microsoft.com/office/drawing/2014/main" val="1134052826"/>
                    </a:ext>
                  </a:extLst>
                </a:gridCol>
                <a:gridCol w="2890504">
                  <a:extLst>
                    <a:ext uri="{9D8B030D-6E8A-4147-A177-3AD203B41FA5}">
                      <a16:colId xmlns:a16="http://schemas.microsoft.com/office/drawing/2014/main" val="1630355881"/>
                    </a:ext>
                  </a:extLst>
                </a:gridCol>
                <a:gridCol w="2890504">
                  <a:extLst>
                    <a:ext uri="{9D8B030D-6E8A-4147-A177-3AD203B41FA5}">
                      <a16:colId xmlns:a16="http://schemas.microsoft.com/office/drawing/2014/main" val="1365993312"/>
                    </a:ext>
                  </a:extLst>
                </a:gridCol>
                <a:gridCol w="2890504">
                  <a:extLst>
                    <a:ext uri="{9D8B030D-6E8A-4147-A177-3AD203B41FA5}">
                      <a16:colId xmlns:a16="http://schemas.microsoft.com/office/drawing/2014/main" val="4181628467"/>
                    </a:ext>
                  </a:extLst>
                </a:gridCol>
              </a:tblGrid>
              <a:tr h="566131">
                <a:tc rowSpan="2"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Эффекты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Меры воздействия на транспортное поведение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3779"/>
                  </a:ext>
                </a:extLst>
              </a:tr>
              <a:tr h="1685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Снижение скорости движения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Изменение времени передвижений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Уменьшение протяженности передвижений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Переориентация на другой способ передвижений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Снижение использования личных автомобилей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156499"/>
                  </a:ext>
                </a:extLst>
              </a:tr>
              <a:tr h="696213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Снижение загрузки сети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046817"/>
                  </a:ext>
                </a:extLst>
              </a:tr>
              <a:tr h="1132805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Сокращение вложений на дорожное строительство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939748"/>
                  </a:ext>
                </a:extLst>
              </a:tr>
              <a:tr h="1132805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Сокращение вложений на строительство парковок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713479"/>
                  </a:ext>
                </a:extLst>
              </a:tr>
              <a:tr h="1256130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Сокращение расходов населения на передвижения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937537"/>
                  </a:ext>
                </a:extLst>
              </a:tr>
              <a:tr h="826832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Улучшение условий передвижений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81168"/>
                  </a:ext>
                </a:extLst>
              </a:tr>
              <a:tr h="849603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Безопасность дорожного движения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01819"/>
                  </a:ext>
                </a:extLst>
              </a:tr>
              <a:tr h="826832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Сокращение расхода топлива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145029"/>
                  </a:ext>
                </a:extLst>
              </a:tr>
              <a:tr h="849603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Сокращение выбросов в атмосферу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600697"/>
                  </a:ext>
                </a:extLst>
              </a:tr>
              <a:tr h="1419823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Повышение эффективности использования территории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048676"/>
                  </a:ext>
                </a:extLst>
              </a:tr>
              <a:tr h="826832"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Улучшение уровня здоровья населения</a:t>
                      </a:r>
                      <a:endParaRPr lang="ru-RU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59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189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783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377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2971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566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160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754" algn="ctr" defTabSz="82548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6" marR="49456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2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3524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Инструменты, применяемые в рамках мероприятий по управлению транспортным спросом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75821BC-B30C-4E91-AACE-E4F5187E5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88921"/>
              </p:ext>
            </p:extLst>
          </p:nvPr>
        </p:nvGraphicFramePr>
        <p:xfrm>
          <a:off x="6018027" y="1424764"/>
          <a:ext cx="18160409" cy="1215183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947275">
                  <a:extLst>
                    <a:ext uri="{9D8B030D-6E8A-4147-A177-3AD203B41FA5}">
                      <a16:colId xmlns:a16="http://schemas.microsoft.com/office/drawing/2014/main" val="2592521860"/>
                    </a:ext>
                  </a:extLst>
                </a:gridCol>
                <a:gridCol w="7519883">
                  <a:extLst>
                    <a:ext uri="{9D8B030D-6E8A-4147-A177-3AD203B41FA5}">
                      <a16:colId xmlns:a16="http://schemas.microsoft.com/office/drawing/2014/main" val="3038855458"/>
                    </a:ext>
                  </a:extLst>
                </a:gridCol>
                <a:gridCol w="7693251">
                  <a:extLst>
                    <a:ext uri="{9D8B030D-6E8A-4147-A177-3AD203B41FA5}">
                      <a16:colId xmlns:a16="http://schemas.microsoft.com/office/drawing/2014/main" val="1861787750"/>
                    </a:ext>
                  </a:extLst>
                </a:gridCol>
              </a:tblGrid>
              <a:tr h="6998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Область управления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Инструменты управления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Примеры применения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512797"/>
                  </a:ext>
                </a:extLst>
              </a:tr>
              <a:tr h="1495653">
                <a:tc rowSpan="3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Планирование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Интегрированное землепользование и транспортное планирование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Планировка территории, ориентированная на использование транспорта общего пользования (</a:t>
                      </a:r>
                      <a: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transit oriented development</a:t>
                      </a: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776938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Продвижение (лоббирование) городского пассажирского транспорта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Активный приоритет проезда перекрёстков городским транспортом общего пользования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898013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Развитие немоторизированных способов передвижений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Система велосипедных дорожек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250787"/>
                  </a:ext>
                </a:extLst>
              </a:tr>
              <a:tr h="699858">
                <a:tc rowSpan="5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Регулирование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Физическое сдерживание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Выделение пешеходных зон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8609172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Управление дорожным движением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Внедрение ИТС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4002205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Выделение парковочного пространства 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Ограничение парковки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202593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Ограничение скорости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Снижение скорости возле школ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379225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Зона с низким уровнем выбросов (Low Emission Zone) 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Центр города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029294"/>
                  </a:ext>
                </a:extLst>
              </a:tr>
              <a:tr h="699858">
                <a:tc rowSpan="3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Экономика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Платные дороги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Внедрение оплаты в часы пик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795617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Налоговые преференции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Снижение платы для электрического транспорта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747807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Регулирование стоимости парковки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Создание зон с разной стоимостью парковки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52654"/>
                  </a:ext>
                </a:extLst>
              </a:tr>
              <a:tr h="699858">
                <a:tc rowSpan="3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Информация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Информирование населения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Популяризация немоторизированного транспорта через работу со СМИ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151745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Научно-практические конференции 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«Современные виды транспорта»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210648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Обучение вождению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4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833253"/>
                  </a:ext>
                </a:extLst>
              </a:tr>
              <a:tr h="69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Технологии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Продвижение экологически чистой энергии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Покупка экобусов для перевозки пассажиров</a:t>
                      </a:r>
                      <a:endParaRPr lang="ru-RU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90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2690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504917" y="0"/>
            <a:ext cx="18673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Примеры мероприятий, направленных на снижение воздействия транспортной системы городской агломерации на окружающую среду и здоровье населения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56AE0E-84B2-4756-8F4E-42208D7C042F}"/>
              </a:ext>
            </a:extLst>
          </p:cNvPr>
          <p:cNvSpPr/>
          <p:nvPr/>
        </p:nvSpPr>
        <p:spPr>
          <a:xfrm>
            <a:off x="5762847" y="1654765"/>
            <a:ext cx="18096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Совместное использование зоны с ограничением въезда автотранспортных средств низких экологических классов (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low emissions zone</a:t>
            </a: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) и зоны платного въезда с целью снижения транспортных заторов (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congestion charging zone</a:t>
            </a: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) в Лондоне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E58CC2-6511-46C2-B001-CD50784876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13269" y="3448736"/>
            <a:ext cx="5924270" cy="38735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B6FBB3-CDCB-43D0-85D5-18A469EF853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876911" y="3376367"/>
            <a:ext cx="5924270" cy="39376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64A82B-DC42-4EC8-BEB9-E7387A4C0B79}"/>
              </a:ext>
            </a:extLst>
          </p:cNvPr>
          <p:cNvSpPr/>
          <p:nvPr/>
        </p:nvSpPr>
        <p:spPr>
          <a:xfrm>
            <a:off x="5372895" y="8874306"/>
            <a:ext cx="1867351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Aft>
                <a:spcPts val="600"/>
              </a:spcAft>
              <a:buFontTx/>
              <a:buChar char="-"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загрязнения атмосферного воздуха на наиболее загруженных движением автотранспорта городских территориях</a:t>
            </a:r>
          </a:p>
          <a:p>
            <a:pPr marL="742950" indent="-285750" algn="just">
              <a:spcAft>
                <a:spcPts val="600"/>
              </a:spcAft>
              <a:buFontTx/>
              <a:buChar char="-"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дополнительных стимулов обновления парка личного автотранспорта в целях повышения его экологичности, экономичности, безопасности, стимулирование спроса на более экономичные и экологические модели автомобилей</a:t>
            </a:r>
          </a:p>
          <a:p>
            <a:pPr marL="742950" indent="-285750" algn="just">
              <a:spcAft>
                <a:spcPts val="600"/>
              </a:spcAft>
              <a:buFontTx/>
              <a:buChar char="-"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дополнительного механизма снижения загруженности улично-дорожных сетей, уровня транспортных задержек за счет введения ограничений для въезда на отдельные городские территории отдельных категорий автомобилей</a:t>
            </a:r>
          </a:p>
          <a:p>
            <a:pPr marL="800100" indent="-342900" algn="just">
              <a:spcAft>
                <a:spcPts val="600"/>
              </a:spcAft>
              <a:buFontTx/>
              <a:buChar char="-"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попутное снижение ряда других факторов негативного воздействия (транспортный шум, выбросы парниковых газов и др.)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B732CD-35F5-4BE3-9D51-E460364B9829}"/>
              </a:ext>
            </a:extLst>
          </p:cNvPr>
          <p:cNvSpPr/>
          <p:nvPr/>
        </p:nvSpPr>
        <p:spPr>
          <a:xfrm>
            <a:off x="7945494" y="7411036"/>
            <a:ext cx="5490837" cy="72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Границы экологической зоны «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Ultra-Low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Emission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Zone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в г. Лондон</a:t>
            </a:r>
            <a:endParaRPr lang="ru-RU" sz="2000" dirty="0">
              <a:solidFill>
                <a:schemeClr val="tx2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0F2508-7E77-4675-91EA-80F775A4D721}"/>
              </a:ext>
            </a:extLst>
          </p:cNvPr>
          <p:cNvSpPr/>
          <p:nvPr/>
        </p:nvSpPr>
        <p:spPr>
          <a:xfrm>
            <a:off x="16634399" y="7430235"/>
            <a:ext cx="4869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Границы платной зоны в г. Лондон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CA4AC-24CC-412B-8E1E-6DBA2DDEF92C}"/>
              </a:ext>
            </a:extLst>
          </p:cNvPr>
          <p:cNvSpPr txBox="1"/>
          <p:nvPr/>
        </p:nvSpPr>
        <p:spPr>
          <a:xfrm>
            <a:off x="5762847" y="8320308"/>
            <a:ext cx="19543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600"/>
              </a:spcAft>
              <a:tabLst>
                <a:tab pos="1295368" algn="l"/>
              </a:tabLst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</a:rPr>
              <a:t>Эффекты:</a:t>
            </a:r>
          </a:p>
        </p:txBody>
      </p:sp>
    </p:spTree>
    <p:extLst>
      <p:ext uri="{BB962C8B-B14F-4D97-AF65-F5344CB8AC3E}">
        <p14:creationId xmlns:p14="http://schemas.microsoft.com/office/powerpoint/2010/main" val="4962134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0"/>
            <a:ext cx="5490837" cy="13716000"/>
          </a:xfrm>
          <a:prstGeom prst="rect">
            <a:avLst/>
          </a:prstGeom>
        </p:spPr>
      </p:pic>
      <p:sp>
        <p:nvSpPr>
          <p:cNvPr id="64" name="Rectangle 12"/>
          <p:cNvSpPr/>
          <p:nvPr/>
        </p:nvSpPr>
        <p:spPr>
          <a:xfrm>
            <a:off x="808076" y="-21267"/>
            <a:ext cx="4678264" cy="13716000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65" name="Square"/>
          <p:cNvSpPr/>
          <p:nvPr/>
        </p:nvSpPr>
        <p:spPr>
          <a:xfrm rot="5400000">
            <a:off x="1159159" y="4549063"/>
            <a:ext cx="4078515" cy="434895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3600"/>
          </a:p>
        </p:txBody>
      </p:sp>
      <p:sp>
        <p:nvSpPr>
          <p:cNvPr id="66" name="MEET…"/>
          <p:cNvSpPr txBox="1"/>
          <p:nvPr/>
        </p:nvSpPr>
        <p:spPr>
          <a:xfrm>
            <a:off x="984645" y="5725914"/>
            <a:ext cx="45202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600" cap="all" spc="33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ru-RU" sz="4000" b="1" dirty="0">
                <a:solidFill>
                  <a:schemeClr val="tx1"/>
                </a:solidFill>
              </a:rPr>
              <a:t>Состав работ / Результаты этапа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E2A9D-202B-40DF-9B5A-940FDF68DBB8}"/>
              </a:ext>
            </a:extLst>
          </p:cNvPr>
          <p:cNvSpPr/>
          <p:nvPr/>
        </p:nvSpPr>
        <p:spPr>
          <a:xfrm>
            <a:off x="5853287" y="0"/>
            <a:ext cx="183251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chemeClr val="tx2">
                    <a:lumMod val="10000"/>
                  </a:schemeClr>
                </a:solidFill>
              </a:rPr>
              <a:t>Рекомендации по обеспечению учета воздействия на окружающую среду в ходе оценки эффективности мероприятий (инвестиционных проектов) по развитию транспортной системы городской агломерации</a:t>
            </a:r>
          </a:p>
        </p:txBody>
      </p:sp>
      <p:grpSp>
        <p:nvGrpSpPr>
          <p:cNvPr id="25" name="Полотно 18">
            <a:extLst>
              <a:ext uri="{FF2B5EF4-FFF2-40B4-BE49-F238E27FC236}">
                <a16:creationId xmlns:a16="http://schemas.microsoft.com/office/drawing/2014/main" id="{EB971256-C9E5-436F-9A66-1DAAE8F42A98}"/>
              </a:ext>
            </a:extLst>
          </p:cNvPr>
          <p:cNvGrpSpPr/>
          <p:nvPr/>
        </p:nvGrpSpPr>
        <p:grpSpPr>
          <a:xfrm>
            <a:off x="12978193" y="1846659"/>
            <a:ext cx="11163480" cy="11423292"/>
            <a:chOff x="-27344" y="-109326"/>
            <a:chExt cx="6032500" cy="667024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F050820-61BC-4FEC-9AD1-27B54E34E943}"/>
                </a:ext>
              </a:extLst>
            </p:cNvPr>
            <p:cNvSpPr/>
            <p:nvPr/>
          </p:nvSpPr>
          <p:spPr>
            <a:xfrm>
              <a:off x="-27344" y="-109326"/>
              <a:ext cx="6032500" cy="667024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BF6B7B3-AAB5-46C0-9BD6-875994DDB82B}"/>
                </a:ext>
              </a:extLst>
            </p:cNvPr>
            <p:cNvSpPr/>
            <p:nvPr/>
          </p:nvSpPr>
          <p:spPr>
            <a:xfrm>
              <a:off x="25400" y="353499"/>
              <a:ext cx="2293643" cy="35028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algn="l"/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effectLst/>
                  <a:ea typeface="Calibri" panose="020F0502020204030204" pitchFamily="34" charset="0"/>
                </a:rPr>
                <a:t>I. </a:t>
              </a:r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Calibri" panose="020F0502020204030204" pitchFamily="34" charset="0"/>
                </a:rPr>
                <a:t>Сбор исходных данных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2485403-C9EA-447B-B400-B17F8D5A5BC1}"/>
                </a:ext>
              </a:extLst>
            </p:cNvPr>
            <p:cNvSpPr/>
            <p:nvPr/>
          </p:nvSpPr>
          <p:spPr>
            <a:xfrm>
              <a:off x="25400" y="1416149"/>
              <a:ext cx="2293643" cy="35028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II. </a:t>
              </a:r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Прогнозирование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CC050DA-E672-42B2-9D96-C009A447300C}"/>
                </a:ext>
              </a:extLst>
            </p:cNvPr>
            <p:cNvSpPr/>
            <p:nvPr/>
          </p:nvSpPr>
          <p:spPr>
            <a:xfrm>
              <a:off x="25400" y="2743257"/>
              <a:ext cx="2322386" cy="35028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III. </a:t>
              </a:r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Математическое моделирование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F68C357B-8E5A-431B-8084-D932576F48FE}"/>
                </a:ext>
              </a:extLst>
            </p:cNvPr>
            <p:cNvSpPr/>
            <p:nvPr/>
          </p:nvSpPr>
          <p:spPr>
            <a:xfrm>
              <a:off x="57150" y="3879949"/>
              <a:ext cx="2293643" cy="35028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IV</a:t>
              </a:r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.</a:t>
              </a:r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 </a:t>
              </a:r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Расчет массы выбросов основных загрязняющих веществ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10EFE5B-885E-4028-A889-4D4F95C330A0}"/>
                </a:ext>
              </a:extLst>
            </p:cNvPr>
            <p:cNvSpPr/>
            <p:nvPr/>
          </p:nvSpPr>
          <p:spPr>
            <a:xfrm>
              <a:off x="57150" y="5884349"/>
              <a:ext cx="2293643" cy="35028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VI. </a:t>
              </a:r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Определение социально-экологического эффекта</a:t>
              </a:r>
            </a:p>
          </p:txBody>
        </p:sp>
        <p:sp>
          <p:nvSpPr>
            <p:cNvPr id="33" name="Блок-схема: несколько документов 32">
              <a:extLst>
                <a:ext uri="{FF2B5EF4-FFF2-40B4-BE49-F238E27FC236}">
                  <a16:creationId xmlns:a16="http://schemas.microsoft.com/office/drawing/2014/main" id="{7F769B79-366C-489C-AEC7-8CEFFEEB2891}"/>
                </a:ext>
              </a:extLst>
            </p:cNvPr>
            <p:cNvSpPr/>
            <p:nvPr/>
          </p:nvSpPr>
          <p:spPr>
            <a:xfrm>
              <a:off x="2737897" y="35999"/>
              <a:ext cx="3199353" cy="470194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Данные о численности и структуре парка ТС</a:t>
              </a:r>
            </a:p>
          </p:txBody>
        </p:sp>
        <p:sp>
          <p:nvSpPr>
            <p:cNvPr id="34" name="Блок-схема: несколько документов 33">
              <a:extLst>
                <a:ext uri="{FF2B5EF4-FFF2-40B4-BE49-F238E27FC236}">
                  <a16:creationId xmlns:a16="http://schemas.microsoft.com/office/drawing/2014/main" id="{F3E65FE7-0AC1-42A2-893B-640AA4F666E3}"/>
                </a:ext>
              </a:extLst>
            </p:cNvPr>
            <p:cNvSpPr/>
            <p:nvPr/>
          </p:nvSpPr>
          <p:spPr>
            <a:xfrm>
              <a:off x="2737897" y="561099"/>
              <a:ext cx="3199353" cy="540815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Данные о расчетных категориях улиц и дорог</a:t>
              </a:r>
            </a:p>
          </p:txBody>
        </p:sp>
        <p:sp>
          <p:nvSpPr>
            <p:cNvPr id="35" name="Стрелка: штриховая вправо 34">
              <a:extLst>
                <a:ext uri="{FF2B5EF4-FFF2-40B4-BE49-F238E27FC236}">
                  <a16:creationId xmlns:a16="http://schemas.microsoft.com/office/drawing/2014/main" id="{358769DE-64BB-4B09-94F6-7621AB9042B6}"/>
                </a:ext>
              </a:extLst>
            </p:cNvPr>
            <p:cNvSpPr/>
            <p:nvPr/>
          </p:nvSpPr>
          <p:spPr>
            <a:xfrm rot="5400000">
              <a:off x="1067900" y="769549"/>
              <a:ext cx="366100" cy="706800"/>
            </a:xfrm>
            <a:prstGeom prst="striped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6" name="Блок-схема: несколько документов 35">
              <a:extLst>
                <a:ext uri="{FF2B5EF4-FFF2-40B4-BE49-F238E27FC236}">
                  <a16:creationId xmlns:a16="http://schemas.microsoft.com/office/drawing/2014/main" id="{4EB997C7-050B-483E-ACF8-F54487096CE2}"/>
                </a:ext>
              </a:extLst>
            </p:cNvPr>
            <p:cNvSpPr/>
            <p:nvPr/>
          </p:nvSpPr>
          <p:spPr>
            <a:xfrm>
              <a:off x="2737897" y="1168499"/>
              <a:ext cx="3199353" cy="470472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Прогноз численности и структуре парка ТС по годам реализации мероприятия</a:t>
              </a:r>
            </a:p>
          </p:txBody>
        </p:sp>
        <p:sp>
          <p:nvSpPr>
            <p:cNvPr id="37" name="Левая фигурная скобка 36">
              <a:extLst>
                <a:ext uri="{FF2B5EF4-FFF2-40B4-BE49-F238E27FC236}">
                  <a16:creationId xmlns:a16="http://schemas.microsoft.com/office/drawing/2014/main" id="{2A0010E1-2243-4613-A564-E807C02B6B31}"/>
                </a:ext>
              </a:extLst>
            </p:cNvPr>
            <p:cNvSpPr/>
            <p:nvPr/>
          </p:nvSpPr>
          <p:spPr>
            <a:xfrm>
              <a:off x="2357020" y="99499"/>
              <a:ext cx="260350" cy="93980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8" name="Блок-схема: несколько документов 37">
              <a:extLst>
                <a:ext uri="{FF2B5EF4-FFF2-40B4-BE49-F238E27FC236}">
                  <a16:creationId xmlns:a16="http://schemas.microsoft.com/office/drawing/2014/main" id="{103DFDF8-8871-4753-8490-E6A1293FF605}"/>
                </a:ext>
              </a:extLst>
            </p:cNvPr>
            <p:cNvSpPr/>
            <p:nvPr/>
          </p:nvSpPr>
          <p:spPr>
            <a:xfrm>
              <a:off x="2737897" y="1682848"/>
              <a:ext cx="3199353" cy="404495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Прогноз состояния сети дорог</a:t>
              </a:r>
            </a:p>
          </p:txBody>
        </p:sp>
        <p:sp>
          <p:nvSpPr>
            <p:cNvPr id="39" name="Стрелка: штриховая вправо 38">
              <a:extLst>
                <a:ext uri="{FF2B5EF4-FFF2-40B4-BE49-F238E27FC236}">
                  <a16:creationId xmlns:a16="http://schemas.microsoft.com/office/drawing/2014/main" id="{0B0139BF-A2BE-4AC9-B5D6-0D20E7D7408C}"/>
                </a:ext>
              </a:extLst>
            </p:cNvPr>
            <p:cNvSpPr/>
            <p:nvPr/>
          </p:nvSpPr>
          <p:spPr>
            <a:xfrm rot="5400000">
              <a:off x="1068045" y="1980645"/>
              <a:ext cx="365760" cy="706755"/>
            </a:xfrm>
            <a:prstGeom prst="striped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0" name="Блок-схема: несколько документов 39">
              <a:extLst>
                <a:ext uri="{FF2B5EF4-FFF2-40B4-BE49-F238E27FC236}">
                  <a16:creationId xmlns:a16="http://schemas.microsoft.com/office/drawing/2014/main" id="{FAA583BA-49B9-48D6-B560-AE0493AD5E3C}"/>
                </a:ext>
              </a:extLst>
            </p:cNvPr>
            <p:cNvSpPr/>
            <p:nvPr/>
          </p:nvSpPr>
          <p:spPr>
            <a:xfrm>
              <a:off x="2750642" y="2184499"/>
              <a:ext cx="3218359" cy="664550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Данные о средней суточной скорости транспортных потов в зоне транспортного влияния мероприятия</a:t>
              </a:r>
            </a:p>
          </p:txBody>
        </p:sp>
        <p:sp>
          <p:nvSpPr>
            <p:cNvPr id="41" name="Левая фигурная скобка 40">
              <a:extLst>
                <a:ext uri="{FF2B5EF4-FFF2-40B4-BE49-F238E27FC236}">
                  <a16:creationId xmlns:a16="http://schemas.microsoft.com/office/drawing/2014/main" id="{DAED6F63-6CD1-4492-A0F4-D6E94248C8BC}"/>
                </a:ext>
              </a:extLst>
            </p:cNvPr>
            <p:cNvSpPr/>
            <p:nvPr/>
          </p:nvSpPr>
          <p:spPr>
            <a:xfrm>
              <a:off x="2357020" y="1229799"/>
              <a:ext cx="260350" cy="81915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2" name="Блок-схема: несколько документов 41">
              <a:extLst>
                <a:ext uri="{FF2B5EF4-FFF2-40B4-BE49-F238E27FC236}">
                  <a16:creationId xmlns:a16="http://schemas.microsoft.com/office/drawing/2014/main" id="{3096F559-7CE0-405E-8434-CFBB47315C02}"/>
                </a:ext>
              </a:extLst>
            </p:cNvPr>
            <p:cNvSpPr/>
            <p:nvPr/>
          </p:nvSpPr>
          <p:spPr>
            <a:xfrm>
              <a:off x="2750642" y="2882659"/>
              <a:ext cx="3218358" cy="219819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Данные о пробеге парка ТС</a:t>
              </a:r>
            </a:p>
          </p:txBody>
        </p:sp>
        <p:sp>
          <p:nvSpPr>
            <p:cNvPr id="43" name="Блок-схема: несколько документов 42">
              <a:extLst>
                <a:ext uri="{FF2B5EF4-FFF2-40B4-BE49-F238E27FC236}">
                  <a16:creationId xmlns:a16="http://schemas.microsoft.com/office/drawing/2014/main" id="{34A44ED3-5BE6-4651-A816-D55DC4EEC980}"/>
                </a:ext>
              </a:extLst>
            </p:cNvPr>
            <p:cNvSpPr/>
            <p:nvPr/>
          </p:nvSpPr>
          <p:spPr>
            <a:xfrm>
              <a:off x="2738146" y="3263999"/>
              <a:ext cx="3230854" cy="340995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Иные необходимые данные </a:t>
              </a:r>
            </a:p>
          </p:txBody>
        </p:sp>
        <p:sp>
          <p:nvSpPr>
            <p:cNvPr id="44" name="Левая фигурная скобка 43">
              <a:extLst>
                <a:ext uri="{FF2B5EF4-FFF2-40B4-BE49-F238E27FC236}">
                  <a16:creationId xmlns:a16="http://schemas.microsoft.com/office/drawing/2014/main" id="{4DC6AE9D-514C-40D0-94AB-AC79A3532504}"/>
                </a:ext>
              </a:extLst>
            </p:cNvPr>
            <p:cNvSpPr/>
            <p:nvPr/>
          </p:nvSpPr>
          <p:spPr>
            <a:xfrm>
              <a:off x="2395120" y="2302949"/>
              <a:ext cx="190500" cy="1314745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5" name="Блок-схема: несколько документов 44">
              <a:extLst>
                <a:ext uri="{FF2B5EF4-FFF2-40B4-BE49-F238E27FC236}">
                  <a16:creationId xmlns:a16="http://schemas.microsoft.com/office/drawing/2014/main" id="{5D3067D6-2717-4D51-99FD-46C375DFE6B2}"/>
                </a:ext>
              </a:extLst>
            </p:cNvPr>
            <p:cNvSpPr/>
            <p:nvPr/>
          </p:nvSpPr>
          <p:spPr>
            <a:xfrm>
              <a:off x="2750641" y="3702149"/>
              <a:ext cx="3218359" cy="251237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Программный комплекс COPERT</a:t>
              </a:r>
            </a:p>
          </p:txBody>
        </p:sp>
        <p:sp>
          <p:nvSpPr>
            <p:cNvPr id="46" name="Блок-схема: несколько документов 45">
              <a:extLst>
                <a:ext uri="{FF2B5EF4-FFF2-40B4-BE49-F238E27FC236}">
                  <a16:creationId xmlns:a16="http://schemas.microsoft.com/office/drawing/2014/main" id="{B3781AE9-5193-4670-AF95-5B99112CE405}"/>
                </a:ext>
              </a:extLst>
            </p:cNvPr>
            <p:cNvSpPr/>
            <p:nvPr/>
          </p:nvSpPr>
          <p:spPr>
            <a:xfrm>
              <a:off x="2738146" y="4127170"/>
              <a:ext cx="3003550" cy="340995"/>
            </a:xfrm>
            <a:prstGeom prst="flowChartMultidocumen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ГОСТ Р 56162-2014</a:t>
              </a:r>
            </a:p>
          </p:txBody>
        </p:sp>
        <p:sp>
          <p:nvSpPr>
            <p:cNvPr id="47" name="Левая фигурная скобка 46">
              <a:extLst>
                <a:ext uri="{FF2B5EF4-FFF2-40B4-BE49-F238E27FC236}">
                  <a16:creationId xmlns:a16="http://schemas.microsoft.com/office/drawing/2014/main" id="{ACAAEA68-F323-456A-A59F-FF66990228C5}"/>
                </a:ext>
              </a:extLst>
            </p:cNvPr>
            <p:cNvSpPr/>
            <p:nvPr/>
          </p:nvSpPr>
          <p:spPr>
            <a:xfrm>
              <a:off x="2448120" y="3778009"/>
              <a:ext cx="169250" cy="66548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8" name="Стрелка: штриховая вправо 47">
              <a:extLst>
                <a:ext uri="{FF2B5EF4-FFF2-40B4-BE49-F238E27FC236}">
                  <a16:creationId xmlns:a16="http://schemas.microsoft.com/office/drawing/2014/main" id="{DD78C9AB-5F35-46E0-AC11-20AB901000DC}"/>
                </a:ext>
              </a:extLst>
            </p:cNvPr>
            <p:cNvSpPr/>
            <p:nvPr/>
          </p:nvSpPr>
          <p:spPr>
            <a:xfrm rot="5400000">
              <a:off x="1068092" y="3223042"/>
              <a:ext cx="365760" cy="706755"/>
            </a:xfrm>
            <a:prstGeom prst="striped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7D7CEAF8-53DC-43B4-BD8B-C96DB45E8CEC}"/>
                </a:ext>
              </a:extLst>
            </p:cNvPr>
            <p:cNvSpPr/>
            <p:nvPr/>
          </p:nvSpPr>
          <p:spPr>
            <a:xfrm>
              <a:off x="57150" y="4876899"/>
              <a:ext cx="2293643" cy="35028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V</a:t>
              </a:r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.</a:t>
              </a:r>
              <a:r>
                <a:rPr lang="en-US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 </a:t>
              </a:r>
              <a:r>
                <a:rPr lang="ru-RU" sz="2000">
                  <a:solidFill>
                    <a:schemeClr val="tx2">
                      <a:lumMod val="10000"/>
                    </a:schemeClr>
                  </a:solidFill>
                  <a:effectLst/>
                  <a:ea typeface="Times New Roman" panose="02020603050405020304" pitchFamily="18" charset="0"/>
                </a:rPr>
                <a:t>Определение ожидаемых изменений массы выбросов </a:t>
              </a:r>
            </a:p>
          </p:txBody>
        </p:sp>
        <p:sp>
          <p:nvSpPr>
            <p:cNvPr id="50" name="Стрелка: штриховая вправо 49">
              <a:extLst>
                <a:ext uri="{FF2B5EF4-FFF2-40B4-BE49-F238E27FC236}">
                  <a16:creationId xmlns:a16="http://schemas.microsoft.com/office/drawing/2014/main" id="{31E08F8E-2497-4B70-A362-CF14A86ADA86}"/>
                </a:ext>
              </a:extLst>
            </p:cNvPr>
            <p:cNvSpPr/>
            <p:nvPr/>
          </p:nvSpPr>
          <p:spPr>
            <a:xfrm rot="5400000">
              <a:off x="1057253" y="4272992"/>
              <a:ext cx="365760" cy="706755"/>
            </a:xfrm>
            <a:prstGeom prst="striped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Блок-схема: несколько документов 50">
                  <a:extLst>
                    <a:ext uri="{FF2B5EF4-FFF2-40B4-BE49-F238E27FC236}">
                      <a16:creationId xmlns:a16="http://schemas.microsoft.com/office/drawing/2014/main" id="{BED907D8-5719-4D23-99A2-AC6AEA34DD6F}"/>
                    </a:ext>
                  </a:extLst>
                </p:cNvPr>
                <p:cNvSpPr/>
                <p:nvPr/>
              </p:nvSpPr>
              <p:spPr>
                <a:xfrm>
                  <a:off x="2750642" y="4641949"/>
                  <a:ext cx="3218359" cy="793750"/>
                </a:xfrm>
                <a:prstGeom prst="flowChartMultidocumen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en-US" sz="20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schemeClr val="tx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chemeClr val="tx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sz="2000" i="1">
                                    <a:solidFill>
                                      <a:schemeClr val="tx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баз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</m:e>
                        </m:nary>
                        <m:nary>
                          <m:naryPr>
                            <m:chr m:val="∑"/>
                            <m:limLoc m:val="undOvr"/>
                            <m:ctrlPr>
                              <a:rPr lang="ru-RU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schemeClr val="tx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chemeClr val="tx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sz="2000" i="1">
                                    <a:solidFill>
                                      <a:schemeClr val="tx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проект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ru-RU" sz="2000">
                    <a:solidFill>
                      <a:schemeClr val="tx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Блок-схема: несколько документов 50">
                  <a:extLst>
                    <a:ext uri="{FF2B5EF4-FFF2-40B4-BE49-F238E27FC236}">
                      <a16:creationId xmlns:a16="http://schemas.microsoft.com/office/drawing/2014/main" id="{BED907D8-5719-4D23-99A2-AC6AEA34DD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0642" y="4641949"/>
                  <a:ext cx="3218359" cy="793750"/>
                </a:xfrm>
                <a:prstGeom prst="flowChartMultidocumen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Левая фигурная скобка 51">
              <a:extLst>
                <a:ext uri="{FF2B5EF4-FFF2-40B4-BE49-F238E27FC236}">
                  <a16:creationId xmlns:a16="http://schemas.microsoft.com/office/drawing/2014/main" id="{FF63F699-A14E-4174-A08A-56AEE466E072}"/>
                </a:ext>
              </a:extLst>
            </p:cNvPr>
            <p:cNvSpPr/>
            <p:nvPr/>
          </p:nvSpPr>
          <p:spPr>
            <a:xfrm>
              <a:off x="2461817" y="4735021"/>
              <a:ext cx="177800" cy="66548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53" name="Стрелка: штриховая вправо 52">
              <a:extLst>
                <a:ext uri="{FF2B5EF4-FFF2-40B4-BE49-F238E27FC236}">
                  <a16:creationId xmlns:a16="http://schemas.microsoft.com/office/drawing/2014/main" id="{FBDD8BB3-F701-4040-9F1E-97450D437AE5}"/>
                </a:ext>
              </a:extLst>
            </p:cNvPr>
            <p:cNvSpPr/>
            <p:nvPr/>
          </p:nvSpPr>
          <p:spPr>
            <a:xfrm rot="5400000">
              <a:off x="1057252" y="5265202"/>
              <a:ext cx="365760" cy="706755"/>
            </a:xfrm>
            <a:prstGeom prst="striped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Блок-схема: несколько документов 53">
                  <a:extLst>
                    <a:ext uri="{FF2B5EF4-FFF2-40B4-BE49-F238E27FC236}">
                      <a16:creationId xmlns:a16="http://schemas.microsoft.com/office/drawing/2014/main" id="{9F54B4D9-E008-4E19-9388-7566088E3498}"/>
                    </a:ext>
                  </a:extLst>
                </p:cNvPr>
                <p:cNvSpPr/>
                <p:nvPr/>
              </p:nvSpPr>
              <p:spPr>
                <a:xfrm>
                  <a:off x="2785868" y="5759549"/>
                  <a:ext cx="3151383" cy="664550"/>
                </a:xfrm>
                <a:prstGeom prst="flowChartMultidocumen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Э </m:t>
                        </m:r>
                        <m:r>
                          <a:rPr lang="ru-RU" sz="20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ru-RU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</m:nary>
                      </m:oMath>
                    </m:oMathPara>
                  </a14:m>
                  <a:endParaRPr lang="ru-RU" sz="2000">
                    <a:solidFill>
                      <a:schemeClr val="tx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Блок-схема: несколько документов 53">
                  <a:extLst>
                    <a:ext uri="{FF2B5EF4-FFF2-40B4-BE49-F238E27FC236}">
                      <a16:creationId xmlns:a16="http://schemas.microsoft.com/office/drawing/2014/main" id="{9F54B4D9-E008-4E19-9388-7566088E34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868" y="5759549"/>
                  <a:ext cx="3151383" cy="664550"/>
                </a:xfrm>
                <a:prstGeom prst="flowChartMultidocumen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Левая фигурная скобка 54">
              <a:extLst>
                <a:ext uri="{FF2B5EF4-FFF2-40B4-BE49-F238E27FC236}">
                  <a16:creationId xmlns:a16="http://schemas.microsoft.com/office/drawing/2014/main" id="{514A4D9D-F6D4-44F9-8C2F-776B319F9EA0}"/>
                </a:ext>
              </a:extLst>
            </p:cNvPr>
            <p:cNvSpPr/>
            <p:nvPr/>
          </p:nvSpPr>
          <p:spPr>
            <a:xfrm>
              <a:off x="2496808" y="5725327"/>
              <a:ext cx="177800" cy="66548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7" name="Прямоугольник с двумя усеченными противолежащими углами 65">
            <a:extLst>
              <a:ext uri="{FF2B5EF4-FFF2-40B4-BE49-F238E27FC236}">
                <a16:creationId xmlns:a16="http://schemas.microsoft.com/office/drawing/2014/main" id="{8C2156DC-56AF-407A-B1CA-C754BF883FDF}"/>
              </a:ext>
            </a:extLst>
          </p:cNvPr>
          <p:cNvSpPr/>
          <p:nvPr/>
        </p:nvSpPr>
        <p:spPr>
          <a:xfrm>
            <a:off x="5573230" y="2639584"/>
            <a:ext cx="7166546" cy="9621480"/>
          </a:xfrm>
          <a:prstGeom prst="snip2DiagRect">
            <a:avLst/>
          </a:prstGeom>
          <a:solidFill>
            <a:schemeClr val="tx1"/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893" lvl="0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обязательное включение мероприятий по снижению негативного воздействия транспорта на окружающую среду и здоровье населения в ПКРТИ</a:t>
            </a:r>
          </a:p>
          <a:p>
            <a:pPr marL="342893" lvl="0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включение целевого показателя «снижение вредного воздействия транспорта на окружающую среду» позволит учитывать экологичность развития транспортной инфраструктуры и осуществлять выбор предлагаемого к реализации варианта с учетом данного индикатора</a:t>
            </a:r>
          </a:p>
          <a:p>
            <a:pPr marL="342893" lvl="0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конкретизация показателей оценки социально-экономической эффективности варианта развития транспортной инфраструктуры обеспечит учет экологического эффекта</a:t>
            </a:r>
          </a:p>
          <a:p>
            <a:pPr marL="342893" lvl="0" indent="-342893" algn="just">
              <a:spcAft>
                <a:spcPts val="1200"/>
              </a:spcAft>
              <a:buFont typeface="Symbol" panose="05050102010706020507" pitchFamily="18" charset="2"/>
              <a:buChar char=""/>
              <a:tabLst>
                <a:tab pos="450205" algn="l"/>
                <a:tab pos="810241" algn="l"/>
              </a:tabLst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алгоритм учета воздействия мероприятий на окружающую среду обеспечит единый стандарт расчетов</a:t>
            </a:r>
          </a:p>
        </p:txBody>
      </p:sp>
    </p:spTree>
    <p:extLst>
      <p:ext uri="{BB962C8B-B14F-4D97-AF65-F5344CB8AC3E}">
        <p14:creationId xmlns:p14="http://schemas.microsoft.com/office/powerpoint/2010/main" val="378303588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Custom 1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FF5324"/>
      </a:hlink>
      <a:folHlink>
        <a:srgbClr val="FF7400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13840</TotalTime>
  <Words>3873</Words>
  <Application>Microsoft Office PowerPoint</Application>
  <PresentationFormat>Произвольный</PresentationFormat>
  <Paragraphs>553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Calibri</vt:lpstr>
      <vt:lpstr>Cambria Math</vt:lpstr>
      <vt:lpstr>Helvetica Light</vt:lpstr>
      <vt:lpstr>Helvetica Light (Основной текст)</vt:lpstr>
      <vt:lpstr>Helvetica Neue</vt:lpstr>
      <vt:lpstr>Lato Bold</vt:lpstr>
      <vt:lpstr>Symbol</vt:lpstr>
      <vt:lpstr>Times New Roman</vt:lpstr>
      <vt:lpstr>Wingdings</vt:lpstr>
      <vt:lpstr>Black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You Exec</Manager>
  <Company>You Exec (http://youexec.com)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Corporate Presentation</dc:title>
  <dc:subject>You Exec Corporate Presentation</dc:subject>
  <dc:creator>Mikheeva Tatyana</dc:creator>
  <cp:keywords>Avito;OKR</cp:keywords>
  <dc:description/>
  <cp:lastModifiedBy>1 1</cp:lastModifiedBy>
  <cp:revision>442</cp:revision>
  <cp:lastPrinted>2019-11-19T16:22:14Z</cp:lastPrinted>
  <dcterms:modified xsi:type="dcterms:W3CDTF">2020-10-21T10:22:45Z</dcterms:modified>
  <cp:category>Corporate Presentation</cp:category>
</cp:coreProperties>
</file>